
<file path=[Content_Types].xml><?xml version="1.0" encoding="utf-8"?>
<Types xmlns="http://schemas.openxmlformats.org/package/2006/content-types">
  <Default Extension="xml" ContentType="application/xml"/>
  <Default Extension="jpeg" ContentType="image/jpeg"/>
  <Default Extension="jpg" ContentType="image/jpeg"/>
  <Default Extension="rels" ContentType="application/vnd.openxmlformats-package.relationships+xml"/>
  <Default Extension="xlsx" ContentType="application/vnd.openxmlformats-officedocument.spreadsheetml.sheet"/>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charts/chart8.xml" ContentType="application/vnd.openxmlformats-officedocument.drawingml.chart+xml"/>
  <Override PartName="/ppt/charts/chart9.xml" ContentType="application/vnd.openxmlformats-officedocument.drawingml.chart+xml"/>
  <Override PartName="/ppt/notesSlides/notesSlide1.xml" ContentType="application/vnd.openxmlformats-officedocument.presentationml.notesSlide+xml"/>
  <Override PartName="/ppt/charts/chart10.xml" ContentType="application/vnd.openxmlformats-officedocument.drawingml.chart+xml"/>
  <Override PartName="/ppt/drawings/drawing1.xml" ContentType="application/vnd.openxmlformats-officedocument.drawingml.chartshapes+xml"/>
  <Override PartName="/ppt/charts/chart11.xml" ContentType="application/vnd.openxmlformats-officedocument.drawingml.chart+xml"/>
  <Override PartName="/ppt/charts/chart12.xml" ContentType="application/vnd.openxmlformats-officedocument.drawingml.chart+xml"/>
  <Override PartName="/ppt/charts/chart13.xml" ContentType="application/vnd.openxmlformats-officedocument.drawingml.chart+xml"/>
  <Override PartName="/ppt/charts/chart14.xml" ContentType="application/vnd.openxmlformats-officedocument.drawingml.chart+xml"/>
  <Override PartName="/docProps/core.xml" ContentType="application/vnd.openxmlformats-package.core-properties+xml"/>
  <Override PartName="/docProps/app.xml" ContentType="application/vnd.openxmlformats-officedocument.extended-properties+xml"/>
  <Override PartName="/ppt/charts/style1.xml" ContentType="application/vnd.ms-office.chartstyle+xml"/>
  <Override PartName="/ppt/charts/colors1.xml" ContentType="application/vnd.ms-office.chartcolorstyle+xml"/>
  <Override PartName="/ppt/charts/style2.xml" ContentType="application/vnd.ms-office.chartstyle+xml"/>
  <Override PartName="/ppt/charts/colors2.xml" ContentType="application/vnd.ms-office.chartcolorstyle+xml"/>
  <Override PartName="/ppt/charts/style3.xml" ContentType="application/vnd.ms-office.chartstyle+xml"/>
  <Override PartName="/ppt/charts/colors3.xml" ContentType="application/vnd.ms-office.chartcolorstyle+xml"/>
  <Override PartName="/ppt/charts/style4.xml" ContentType="application/vnd.ms-office.chartstyle+xml"/>
  <Override PartName="/ppt/charts/colors4.xml" ContentType="application/vnd.ms-office.chartcolorstyle+xml"/>
  <Override PartName="/ppt/charts/style5.xml" ContentType="application/vnd.ms-office.chartstyle+xml"/>
  <Override PartName="/ppt/charts/colors5.xml" ContentType="application/vnd.ms-office.chartcolorstyle+xml"/>
  <Override PartName="/ppt/charts/style6.xml" ContentType="application/vnd.ms-office.chartstyle+xml"/>
  <Override PartName="/ppt/charts/colors6.xml" ContentType="application/vnd.ms-office.chartcolorstyle+xml"/>
  <Override PartName="/ppt/charts/style7.xml" ContentType="application/vnd.ms-office.chartstyle+xml"/>
  <Override PartName="/ppt/charts/colors7.xml" ContentType="application/vnd.ms-office.chartcolorstyle+xml"/>
  <Override PartName="/ppt/charts/style8.xml" ContentType="application/vnd.ms-office.chartstyle+xml"/>
  <Override PartName="/ppt/charts/colors8.xml" ContentType="application/vnd.ms-office.chartcolorstyle+xml"/>
  <Override PartName="/ppt/charts/style9.xml" ContentType="application/vnd.ms-office.chartstyle+xml"/>
  <Override PartName="/ppt/charts/colors9.xml" ContentType="application/vnd.ms-office.chartcolorstyle+xml"/>
  <Override PartName="/ppt/charts/style10.xml" ContentType="application/vnd.ms-office.chartstyle+xml"/>
  <Override PartName="/ppt/charts/colors10.xml" ContentType="application/vnd.ms-office.chartcolorstyle+xml"/>
  <Override PartName="/ppt/charts/style11.xml" ContentType="application/vnd.ms-office.chartstyle+xml"/>
  <Override PartName="/ppt/charts/colors11.xml" ContentType="application/vnd.ms-office.chartcolorstyle+xml"/>
  <Override PartName="/ppt/charts/style12.xml" ContentType="application/vnd.ms-office.chartstyle+xml"/>
  <Override PartName="/ppt/charts/colors12.xml" ContentType="application/vnd.ms-office.chartcolorstyle+xml"/>
  <Override PartName="/ppt/charts/style13.xml" ContentType="application/vnd.ms-office.chartstyle+xml"/>
  <Override PartName="/ppt/charts/colors13.xml" ContentType="application/vnd.ms-office.chartcolorstyle+xml"/>
  <Override PartName="/ppt/charts/style14.xml" ContentType="application/vnd.ms-office.chartstyle+xml"/>
  <Override PartName="/ppt/charts/colors14.xml" ContentType="application/vnd.ms-office.chartcolor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sldIdLst>
    <p:sldId id="256" r:id="rId2"/>
    <p:sldId id="257" r:id="rId3"/>
    <p:sldId id="258" r:id="rId4"/>
    <p:sldId id="259" r:id="rId5"/>
    <p:sldId id="260" r:id="rId6"/>
    <p:sldId id="272" r:id="rId7"/>
    <p:sldId id="269" r:id="rId8"/>
    <p:sldId id="270" r:id="rId9"/>
    <p:sldId id="261" r:id="rId10"/>
    <p:sldId id="263" r:id="rId11"/>
    <p:sldId id="264" r:id="rId12"/>
    <p:sldId id="282" r:id="rId13"/>
    <p:sldId id="280" r:id="rId14"/>
    <p:sldId id="262" r:id="rId15"/>
    <p:sldId id="274" r:id="rId16"/>
    <p:sldId id="275" r:id="rId17"/>
    <p:sldId id="277" r:id="rId18"/>
    <p:sldId id="276" r:id="rId19"/>
    <p:sldId id="266" r:id="rId20"/>
    <p:sldId id="265" r:id="rId21"/>
    <p:sldId id="267" r:id="rId22"/>
    <p:sldId id="268" r:id="rId23"/>
    <p:sldId id="273" r:id="rId24"/>
    <p:sldId id="283" r:id="rId25"/>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92" d="100"/>
          <a:sy n="92" d="100"/>
        </p:scale>
        <p:origin x="-120" y="-736"/>
      </p:cViewPr>
      <p:guideLst>
        <p:guide orient="horz" pos="2160"/>
        <p:guide pos="384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notesMaster" Target="notesMasters/notesMaster1.xml"/><Relationship Id="rId27" Type="http://schemas.openxmlformats.org/officeDocument/2006/relationships/printerSettings" Target="printerSettings/printerSettings1.bin"/><Relationship Id="rId28" Type="http://schemas.openxmlformats.org/officeDocument/2006/relationships/presProps" Target="presProps.xml"/><Relationship Id="rId29" Type="http://schemas.openxmlformats.org/officeDocument/2006/relationships/viewProps" Target="viewProps.xml"/><Relationship Id="rId30" Type="http://schemas.openxmlformats.org/officeDocument/2006/relationships/theme" Target="theme/theme1.xml"/><Relationship Id="rId3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___1.xlsx"/><Relationship Id="rId2" Type="http://schemas.microsoft.com/office/2011/relationships/chartStyle" Target="style1.xml"/><Relationship Id="rId3" Type="http://schemas.microsoft.com/office/2011/relationships/chartColorStyle" Target="colors1.xml"/></Relationships>
</file>

<file path=ppt/charts/_rels/chart10.xml.rels><?xml version="1.0" encoding="UTF-8" standalone="yes"?>
<Relationships xmlns="http://schemas.openxmlformats.org/package/2006/relationships"><Relationship Id="rId3" Type="http://schemas.microsoft.com/office/2011/relationships/chartStyle" Target="style10.xml"/><Relationship Id="rId4" Type="http://schemas.microsoft.com/office/2011/relationships/chartColorStyle" Target="colors10.xml"/><Relationship Id="rId1" Type="http://schemas.openxmlformats.org/officeDocument/2006/relationships/package" Target="../embeddings/Microsoft_Excel____10.xlsx"/><Relationship Id="rId2" Type="http://schemas.openxmlformats.org/officeDocument/2006/relationships/chartUserShapes" Target="../drawings/drawing1.xml"/></Relationships>
</file>

<file path=ppt/charts/_rels/chart11.xml.rels><?xml version="1.0" encoding="UTF-8" standalone="yes"?>
<Relationships xmlns="http://schemas.openxmlformats.org/package/2006/relationships"><Relationship Id="rId1" Type="http://schemas.openxmlformats.org/officeDocument/2006/relationships/package" Target="../embeddings/Microsoft_Excel____11.xlsx"/><Relationship Id="rId2" Type="http://schemas.microsoft.com/office/2011/relationships/chartStyle" Target="style11.xml"/><Relationship Id="rId3" Type="http://schemas.microsoft.com/office/2011/relationships/chartColorStyle" Target="colors11.xml"/></Relationships>
</file>

<file path=ppt/charts/_rels/chart12.xml.rels><?xml version="1.0" encoding="UTF-8" standalone="yes"?>
<Relationships xmlns="http://schemas.openxmlformats.org/package/2006/relationships"><Relationship Id="rId1" Type="http://schemas.openxmlformats.org/officeDocument/2006/relationships/package" Target="../embeddings/Microsoft_Excel____12.xlsx"/><Relationship Id="rId2" Type="http://schemas.microsoft.com/office/2011/relationships/chartStyle" Target="style12.xml"/><Relationship Id="rId3" Type="http://schemas.microsoft.com/office/2011/relationships/chartColorStyle" Target="colors12.xml"/></Relationships>
</file>

<file path=ppt/charts/_rels/chart13.xml.rels><?xml version="1.0" encoding="UTF-8" standalone="yes"?>
<Relationships xmlns="http://schemas.openxmlformats.org/package/2006/relationships"><Relationship Id="rId1" Type="http://schemas.openxmlformats.org/officeDocument/2006/relationships/package" Target="../embeddings/Microsoft_Excel____13.xlsx"/><Relationship Id="rId2" Type="http://schemas.microsoft.com/office/2011/relationships/chartStyle" Target="style13.xml"/><Relationship Id="rId3" Type="http://schemas.microsoft.com/office/2011/relationships/chartColorStyle" Target="colors13.xml"/></Relationships>
</file>

<file path=ppt/charts/_rels/chart14.xml.rels><?xml version="1.0" encoding="UTF-8" standalone="yes"?>
<Relationships xmlns="http://schemas.openxmlformats.org/package/2006/relationships"><Relationship Id="rId1" Type="http://schemas.openxmlformats.org/officeDocument/2006/relationships/package" Target="../embeddings/Microsoft_Excel____14.xlsx"/><Relationship Id="rId2" Type="http://schemas.microsoft.com/office/2011/relationships/chartStyle" Target="style14.xml"/><Relationship Id="rId3" Type="http://schemas.microsoft.com/office/2011/relationships/chartColorStyle" Target="colors14.xml"/></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___2.xlsx"/><Relationship Id="rId2" Type="http://schemas.microsoft.com/office/2011/relationships/chartStyle" Target="style2.xml"/><Relationship Id="rId3" Type="http://schemas.microsoft.com/office/2011/relationships/chartColorStyle" Target="colors2.xml"/></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___3.xlsx"/><Relationship Id="rId2" Type="http://schemas.microsoft.com/office/2011/relationships/chartStyle" Target="style3.xml"/><Relationship Id="rId3" Type="http://schemas.microsoft.com/office/2011/relationships/chartColorStyle" Target="colors3.xml"/></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___4.xlsx"/><Relationship Id="rId2" Type="http://schemas.microsoft.com/office/2011/relationships/chartStyle" Target="style4.xml"/><Relationship Id="rId3" Type="http://schemas.microsoft.com/office/2011/relationships/chartColorStyle" Target="colors4.xml"/></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___5.xlsx"/><Relationship Id="rId2" Type="http://schemas.microsoft.com/office/2011/relationships/chartStyle" Target="style5.xml"/><Relationship Id="rId3" Type="http://schemas.microsoft.com/office/2011/relationships/chartColorStyle" Target="colors5.xml"/></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___6.xlsx"/><Relationship Id="rId2" Type="http://schemas.microsoft.com/office/2011/relationships/chartStyle" Target="style6.xml"/><Relationship Id="rId3" Type="http://schemas.microsoft.com/office/2011/relationships/chartColorStyle" Target="colors6.xml"/></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___7.xlsx"/><Relationship Id="rId2" Type="http://schemas.microsoft.com/office/2011/relationships/chartStyle" Target="style7.xml"/><Relationship Id="rId3" Type="http://schemas.microsoft.com/office/2011/relationships/chartColorStyle" Target="colors7.xml"/></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____8.xlsx"/><Relationship Id="rId2" Type="http://schemas.microsoft.com/office/2011/relationships/chartStyle" Target="style8.xml"/><Relationship Id="rId3" Type="http://schemas.microsoft.com/office/2011/relationships/chartColorStyle" Target="colors8.xml"/></Relationships>
</file>

<file path=ppt/charts/_rels/chart9.xml.rels><?xml version="1.0" encoding="UTF-8" standalone="yes"?>
<Relationships xmlns="http://schemas.openxmlformats.org/package/2006/relationships"><Relationship Id="rId1" Type="http://schemas.openxmlformats.org/officeDocument/2006/relationships/package" Target="../embeddings/Microsoft_Excel____9.xlsx"/><Relationship Id="rId2" Type="http://schemas.microsoft.com/office/2011/relationships/chartStyle" Target="style9.xml"/><Relationship Id="rId3" Type="http://schemas.microsoft.com/office/2011/relationships/chartColorStyle" Target="colors9.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layout>
        <c:manualLayout>
          <c:xMode val="edge"/>
          <c:yMode val="edge"/>
          <c:x val="0.266173329118411"/>
          <c:y val="0.0"/>
        </c:manualLayout>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ja-JP"/>
        </a:p>
      </c:txPr>
    </c:title>
    <c:autoTitleDeleted val="0"/>
    <c:plotArea>
      <c:layout>
        <c:manualLayout>
          <c:layoutTarget val="inner"/>
          <c:xMode val="edge"/>
          <c:yMode val="edge"/>
          <c:x val="0.182552902070102"/>
          <c:y val="0.187631622293082"/>
          <c:w val="0.639760515753274"/>
          <c:h val="0.601774871319667"/>
        </c:manualLayout>
      </c:layout>
      <c:pieChart>
        <c:varyColors val="1"/>
        <c:ser>
          <c:idx val="0"/>
          <c:order val="0"/>
          <c:tx>
            <c:strRef>
              <c:f>Sheet1!$B$1</c:f>
              <c:strCache>
                <c:ptCount val="1"/>
                <c:pt idx="0">
                  <c:v>聾学校卒業生の就労先</c:v>
                </c:pt>
              </c:strCache>
            </c:strRef>
          </c:tx>
          <c:dPt>
            <c:idx val="0"/>
            <c:bubble3D val="0"/>
            <c:spPr>
              <a:solidFill>
                <a:schemeClr val="accent1"/>
              </a:solidFill>
              <a:ln w="19050">
                <a:solidFill>
                  <a:schemeClr val="lt1"/>
                </a:solidFill>
              </a:ln>
              <a:effectLst/>
            </c:spPr>
          </c:dPt>
          <c:dPt>
            <c:idx val="1"/>
            <c:bubble3D val="0"/>
            <c:spPr>
              <a:solidFill>
                <a:schemeClr val="accent2"/>
              </a:solidFill>
              <a:ln w="19050">
                <a:solidFill>
                  <a:schemeClr val="lt1"/>
                </a:solidFill>
              </a:ln>
              <a:effectLst/>
            </c:spPr>
          </c:dPt>
          <c:dPt>
            <c:idx val="2"/>
            <c:bubble3D val="0"/>
            <c:spPr>
              <a:solidFill>
                <a:schemeClr val="accent3"/>
              </a:solidFill>
              <a:ln w="19050">
                <a:solidFill>
                  <a:schemeClr val="lt1"/>
                </a:solidFill>
              </a:ln>
              <a:effectLst/>
            </c:spPr>
          </c:dPt>
          <c:dPt>
            <c:idx val="3"/>
            <c:bubble3D val="0"/>
            <c:spPr>
              <a:solidFill>
                <a:schemeClr val="accent4"/>
              </a:solidFill>
              <a:ln w="19050">
                <a:solidFill>
                  <a:schemeClr val="lt1"/>
                </a:solidFill>
              </a:ln>
              <a:effectLst/>
            </c:spPr>
          </c:dPt>
          <c:dPt>
            <c:idx val="4"/>
            <c:bubble3D val="0"/>
            <c:spPr>
              <a:solidFill>
                <a:schemeClr val="accent5"/>
              </a:solidFill>
              <a:ln w="19050">
                <a:solidFill>
                  <a:schemeClr val="lt1"/>
                </a:solidFill>
              </a:ln>
              <a:effectLst/>
            </c:spPr>
          </c:dPt>
          <c:dPt>
            <c:idx val="5"/>
            <c:bubble3D val="0"/>
            <c:spPr>
              <a:solidFill>
                <a:schemeClr val="accent6"/>
              </a:solidFill>
              <a:ln w="19050">
                <a:solidFill>
                  <a:schemeClr val="lt1"/>
                </a:solidFill>
              </a:ln>
              <a:effectLst/>
            </c:spPr>
          </c:dPt>
          <c:dPt>
            <c:idx val="6"/>
            <c:bubble3D val="0"/>
            <c:spPr>
              <a:solidFill>
                <a:schemeClr val="accent1">
                  <a:lumMod val="60000"/>
                </a:schemeClr>
              </a:solidFill>
              <a:ln w="19050">
                <a:solidFill>
                  <a:schemeClr val="lt1"/>
                </a:solidFill>
              </a:ln>
              <a:effectLst/>
            </c:spPr>
          </c:dPt>
          <c:dPt>
            <c:idx val="7"/>
            <c:bubble3D val="0"/>
            <c:spPr>
              <a:solidFill>
                <a:schemeClr val="accent2">
                  <a:lumMod val="60000"/>
                </a:schemeClr>
              </a:solidFill>
              <a:ln w="19050">
                <a:solidFill>
                  <a:schemeClr val="lt1"/>
                </a:solidFill>
              </a:ln>
              <a:effectLst/>
            </c:spPr>
          </c:dPt>
          <c:dPt>
            <c:idx val="8"/>
            <c:bubble3D val="0"/>
            <c:spPr>
              <a:solidFill>
                <a:schemeClr val="accent3">
                  <a:lumMod val="60000"/>
                </a:schemeClr>
              </a:solidFill>
              <a:ln w="19050">
                <a:solidFill>
                  <a:schemeClr val="lt1"/>
                </a:solidFill>
              </a:ln>
              <a:effectLst/>
            </c:spPr>
          </c:dPt>
          <c:dPt>
            <c:idx val="9"/>
            <c:bubble3D val="0"/>
            <c:spPr>
              <a:solidFill>
                <a:schemeClr val="accent4">
                  <a:lumMod val="60000"/>
                </a:schemeClr>
              </a:solidFill>
              <a:ln w="19050">
                <a:solidFill>
                  <a:schemeClr val="lt1"/>
                </a:solidFill>
              </a:ln>
              <a:effectLst/>
            </c:spPr>
          </c:dPt>
          <c:dPt>
            <c:idx val="10"/>
            <c:bubble3D val="0"/>
            <c:spPr>
              <a:solidFill>
                <a:schemeClr val="accent5">
                  <a:lumMod val="60000"/>
                </a:schemeClr>
              </a:solidFill>
              <a:ln w="19050">
                <a:solidFill>
                  <a:schemeClr val="lt1"/>
                </a:solidFill>
              </a:ln>
              <a:effectLst/>
            </c:spPr>
          </c:dPt>
          <c:dLbls>
            <c:dLbl>
              <c:idx val="0"/>
              <c:layout>
                <c:manualLayout>
                  <c:x val="-0.0114385752614511"/>
                  <c:y val="-0.0231955859093906"/>
                </c:manualLayout>
              </c:layout>
              <c:showLegendKey val="0"/>
              <c:showVal val="1"/>
              <c:showCatName val="0"/>
              <c:showSerName val="0"/>
              <c:showPercent val="1"/>
              <c:showBubbleSize val="0"/>
            </c:dLbl>
            <c:dLbl>
              <c:idx val="2"/>
              <c:layout>
                <c:manualLayout>
                  <c:x val="0.101106156514173"/>
                  <c:y val="-0.0339882104677191"/>
                </c:manualLayout>
              </c:layout>
              <c:showLegendKey val="0"/>
              <c:showVal val="1"/>
              <c:showCatName val="0"/>
              <c:showSerName val="0"/>
              <c:showPercent val="1"/>
              <c:showBubbleSize val="0"/>
            </c:dLbl>
            <c:dLbl>
              <c:idx val="3"/>
              <c:layout>
                <c:manualLayout>
                  <c:x val="0.13736496055731"/>
                  <c:y val="0.0125496509113302"/>
                </c:manualLayout>
              </c:layout>
              <c:showLegendKey val="0"/>
              <c:showVal val="1"/>
              <c:showCatName val="0"/>
              <c:showSerName val="0"/>
              <c:showPercent val="1"/>
              <c:showBubbleSize val="0"/>
            </c:dLbl>
            <c:dLbl>
              <c:idx val="6"/>
              <c:layout>
                <c:manualLayout>
                  <c:x val="0.0831851111204242"/>
                  <c:y val="0.0641720665122608"/>
                </c:manualLayout>
              </c:layout>
              <c:showLegendKey val="0"/>
              <c:showVal val="1"/>
              <c:showCatName val="0"/>
              <c:showSerName val="0"/>
              <c:showPercent val="1"/>
              <c:showBubbleSize val="0"/>
            </c:dLbl>
            <c:dLbl>
              <c:idx val="8"/>
              <c:layout>
                <c:manualLayout>
                  <c:x val="-0.0156307343671872"/>
                  <c:y val="0.0159512074277575"/>
                </c:manualLayout>
              </c:layout>
              <c:showLegendKey val="0"/>
              <c:showVal val="1"/>
              <c:showCatName val="0"/>
              <c:showSerName val="0"/>
              <c:showPercent val="1"/>
              <c:showBubbleSize val="0"/>
            </c:dLbl>
            <c:dLbl>
              <c:idx val="9"/>
              <c:layout>
                <c:manualLayout>
                  <c:x val="-0.0707216350362189"/>
                  <c:y val="-0.0211463772038268"/>
                </c:manualLayout>
              </c:layout>
              <c:showLegendKey val="0"/>
              <c:showVal val="1"/>
              <c:showCatName val="0"/>
              <c:showSerName val="0"/>
              <c:showPercent val="1"/>
              <c:showBubbleSize val="0"/>
            </c:dLbl>
            <c:dLbl>
              <c:idx val="10"/>
              <c:layout>
                <c:manualLayout>
                  <c:x val="-0.0393717674393904"/>
                  <c:y val="-0.0246840233356078"/>
                </c:manualLayout>
              </c:layout>
              <c:showLegendKey val="0"/>
              <c:showVal val="1"/>
              <c:showCatName val="0"/>
              <c:showSerName val="0"/>
              <c:showPercent val="1"/>
              <c:showBubbleSize val="0"/>
            </c:dLbl>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15:layout/>
              </c:ext>
            </c:extLst>
          </c:dLbls>
          <c:cat>
            <c:strRef>
              <c:f>Sheet1!$A$2:$A$12</c:f>
              <c:strCache>
                <c:ptCount val="11"/>
                <c:pt idx="0">
                  <c:v>専門職</c:v>
                </c:pt>
                <c:pt idx="1">
                  <c:v>事務職</c:v>
                </c:pt>
                <c:pt idx="2">
                  <c:v>販売職</c:v>
                </c:pt>
                <c:pt idx="3">
                  <c:v>農林業</c:v>
                </c:pt>
                <c:pt idx="4">
                  <c:v>漁業</c:v>
                </c:pt>
                <c:pt idx="5">
                  <c:v>採鉱採石</c:v>
                </c:pt>
                <c:pt idx="6">
                  <c:v>運輸通信</c:v>
                </c:pt>
                <c:pt idx="7">
                  <c:v>技能生産</c:v>
                </c:pt>
                <c:pt idx="8">
                  <c:v>保安職</c:v>
                </c:pt>
                <c:pt idx="9">
                  <c:v>サービス職</c:v>
                </c:pt>
                <c:pt idx="10">
                  <c:v>その他</c:v>
                </c:pt>
              </c:strCache>
            </c:strRef>
          </c:cat>
          <c:val>
            <c:numRef>
              <c:f>Sheet1!$B$2:$B$12</c:f>
              <c:numCache>
                <c:formatCode>General</c:formatCode>
                <c:ptCount val="11"/>
                <c:pt idx="0">
                  <c:v>23.0</c:v>
                </c:pt>
                <c:pt idx="1">
                  <c:v>13.0</c:v>
                </c:pt>
                <c:pt idx="2">
                  <c:v>2.0</c:v>
                </c:pt>
                <c:pt idx="3">
                  <c:v>2.0</c:v>
                </c:pt>
                <c:pt idx="4">
                  <c:v>0.0</c:v>
                </c:pt>
                <c:pt idx="5">
                  <c:v>0.0</c:v>
                </c:pt>
                <c:pt idx="6">
                  <c:v>1.0</c:v>
                </c:pt>
                <c:pt idx="7">
                  <c:v>436.0</c:v>
                </c:pt>
                <c:pt idx="8">
                  <c:v>4.0</c:v>
                </c:pt>
                <c:pt idx="9">
                  <c:v>29.0</c:v>
                </c:pt>
                <c:pt idx="10">
                  <c:v>6.0</c:v>
                </c:pt>
              </c:numCache>
            </c:numRef>
          </c:val>
        </c:ser>
        <c:dLbls>
          <c:showLegendKey val="0"/>
          <c:showVal val="0"/>
          <c:showCatName val="0"/>
          <c:showSerName val="0"/>
          <c:showPercent val="0"/>
          <c:showBubbleSize val="0"/>
          <c:showLeaderLines val="1"/>
        </c:dLbls>
        <c:firstSliceAng val="0"/>
      </c:pieChart>
      <c:spPr>
        <a:noFill/>
        <a:ln>
          <a:noFill/>
        </a:ln>
        <a:effectLst/>
      </c:spPr>
    </c:plotArea>
    <c:legend>
      <c:legendPos val="b"/>
      <c:layout>
        <c:manualLayout>
          <c:xMode val="edge"/>
          <c:yMode val="edge"/>
          <c:x val="0.0770308705455499"/>
          <c:y val="0.805938260107945"/>
          <c:w val="0.865331544090587"/>
          <c:h val="0.15063615911338"/>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ja-JP"/>
        </a:p>
      </c:txPr>
    </c:legend>
    <c:plotVisOnly val="1"/>
    <c:dispBlanksAs val="gap"/>
    <c:showDLblsOverMax val="0"/>
  </c:chart>
  <c:spPr>
    <a:noFill/>
    <a:ln>
      <a:noFill/>
    </a:ln>
    <a:effectLst/>
  </c:spPr>
  <c:txPr>
    <a:bodyPr/>
    <a:lstStyle/>
    <a:p>
      <a:pPr>
        <a:defRPr/>
      </a:pPr>
      <a:endParaRPr lang="ja-JP"/>
    </a:p>
  </c:tx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vert="horz"/>
          <a:lstStyle/>
          <a:p>
            <a:pPr>
              <a:defRPr sz="2800"/>
            </a:pPr>
            <a:r>
              <a:rPr lang="ja-JP" sz="2800" dirty="0"/>
              <a:t>大学・短大，専門学校等卒業後の</a:t>
            </a:r>
            <a:endParaRPr lang="en-US" sz="2800" dirty="0"/>
          </a:p>
          <a:p>
            <a:pPr>
              <a:defRPr sz="2800"/>
            </a:pPr>
            <a:r>
              <a:rPr lang="ja-JP" sz="2800" dirty="0"/>
              <a:t>聴覚障害学生の進路</a:t>
            </a:r>
            <a:endParaRPr lang="en-US" sz="2800" dirty="0"/>
          </a:p>
          <a:p>
            <a:pPr>
              <a:defRPr sz="2800"/>
            </a:pPr>
            <a:r>
              <a:rPr lang="ja-JP" altLang="en-US" sz="2800" dirty="0" smtClean="0"/>
              <a:t>（</a:t>
            </a:r>
            <a:r>
              <a:rPr lang="ja-JP" sz="2800" dirty="0" smtClean="0"/>
              <a:t>平成</a:t>
            </a:r>
            <a:r>
              <a:rPr lang="en-US" sz="2800" dirty="0"/>
              <a:t>24</a:t>
            </a:r>
            <a:r>
              <a:rPr lang="ja-JP" sz="2800" dirty="0" smtClean="0"/>
              <a:t>年度</a:t>
            </a:r>
            <a:r>
              <a:rPr lang="ja-JP" altLang="en-US" sz="2800" dirty="0" smtClean="0"/>
              <a:t>）</a:t>
            </a:r>
            <a:endParaRPr lang="ja-JP" sz="2800" dirty="0"/>
          </a:p>
        </c:rich>
      </c:tx>
      <c:layout>
        <c:manualLayout>
          <c:xMode val="edge"/>
          <c:yMode val="edge"/>
          <c:x val="0.611337393024172"/>
          <c:y val="0.0591318168562263"/>
        </c:manualLayout>
      </c:layout>
      <c:overlay val="0"/>
      <c:spPr>
        <a:noFill/>
        <a:ln>
          <a:noFill/>
        </a:ln>
        <a:effectLst/>
      </c:spPr>
    </c:title>
    <c:autoTitleDeleted val="0"/>
    <c:plotArea>
      <c:layout>
        <c:manualLayout>
          <c:layoutTarget val="inner"/>
          <c:xMode val="edge"/>
          <c:yMode val="edge"/>
          <c:x val="0.326593428654279"/>
          <c:y val="0.220485855934675"/>
          <c:w val="0.34114749466515"/>
          <c:h val="0.669028142315544"/>
        </c:manualLayout>
      </c:layout>
      <c:pieChart>
        <c:varyColors val="1"/>
        <c:ser>
          <c:idx val="0"/>
          <c:order val="0"/>
          <c:tx>
            <c:strRef>
              <c:f>Sheet1!$B$1</c:f>
              <c:strCache>
                <c:ptCount val="1"/>
                <c:pt idx="0">
                  <c:v>聴覚障害学生の進路</c:v>
                </c:pt>
              </c:strCache>
            </c:strRef>
          </c:tx>
          <c:dPt>
            <c:idx val="0"/>
            <c:bubble3D val="0"/>
            <c:spPr>
              <a:solidFill>
                <a:schemeClr val="accent1"/>
              </a:solidFill>
              <a:ln>
                <a:noFill/>
              </a:ln>
              <a:effectLst>
                <a:outerShdw blurRad="63500" sx="102000" sy="102000" algn="ctr" rotWithShape="0">
                  <a:prstClr val="black">
                    <a:alpha val="20000"/>
                  </a:prstClr>
                </a:outerShdw>
              </a:effectLst>
            </c:spPr>
          </c:dPt>
          <c:dPt>
            <c:idx val="1"/>
            <c:bubble3D val="0"/>
            <c:spPr>
              <a:solidFill>
                <a:schemeClr val="accent2"/>
              </a:solidFill>
              <a:ln>
                <a:noFill/>
              </a:ln>
              <a:effectLst>
                <a:outerShdw blurRad="63500" sx="102000" sy="102000" algn="ctr" rotWithShape="0">
                  <a:prstClr val="black">
                    <a:alpha val="20000"/>
                  </a:prstClr>
                </a:outerShdw>
              </a:effectLst>
            </c:spPr>
          </c:dPt>
          <c:dPt>
            <c:idx val="2"/>
            <c:bubble3D val="0"/>
            <c:spPr>
              <a:solidFill>
                <a:schemeClr val="accent3"/>
              </a:solidFill>
              <a:ln>
                <a:noFill/>
              </a:ln>
              <a:effectLst>
                <a:outerShdw blurRad="63500" sx="102000" sy="102000" algn="ctr" rotWithShape="0">
                  <a:prstClr val="black">
                    <a:alpha val="20000"/>
                  </a:prstClr>
                </a:outerShdw>
              </a:effectLst>
            </c:spPr>
          </c:dPt>
          <c:dPt>
            <c:idx val="3"/>
            <c:bubble3D val="0"/>
            <c:spPr>
              <a:solidFill>
                <a:schemeClr val="accent4"/>
              </a:solidFill>
              <a:ln>
                <a:noFill/>
              </a:ln>
              <a:effectLst>
                <a:outerShdw blurRad="63500" sx="102000" sy="102000" algn="ctr" rotWithShape="0">
                  <a:prstClr val="black">
                    <a:alpha val="20000"/>
                  </a:prstClr>
                </a:outerShdw>
              </a:effectLst>
            </c:spPr>
          </c:dPt>
          <c:dPt>
            <c:idx val="4"/>
            <c:bubble3D val="0"/>
            <c:spPr>
              <a:solidFill>
                <a:schemeClr val="accent5"/>
              </a:solidFill>
              <a:ln>
                <a:noFill/>
              </a:ln>
              <a:effectLst>
                <a:outerShdw blurRad="63500" sx="102000" sy="102000" algn="ctr" rotWithShape="0">
                  <a:prstClr val="black">
                    <a:alpha val="20000"/>
                  </a:prstClr>
                </a:outerShdw>
              </a:effectLst>
            </c:spPr>
          </c:dPt>
          <c:dPt>
            <c:idx val="5"/>
            <c:bubble3D val="0"/>
            <c:spPr>
              <a:solidFill>
                <a:schemeClr val="accent6"/>
              </a:solidFill>
              <a:ln>
                <a:noFill/>
              </a:ln>
              <a:effectLst>
                <a:outerShdw blurRad="63500" sx="102000" sy="102000" algn="ctr" rotWithShape="0">
                  <a:prstClr val="black">
                    <a:alpha val="20000"/>
                  </a:prstClr>
                </a:outerShdw>
              </a:effectLst>
            </c:spPr>
          </c:dPt>
          <c:dPt>
            <c:idx val="6"/>
            <c:bubble3D val="0"/>
            <c:spPr>
              <a:solidFill>
                <a:schemeClr val="accent1">
                  <a:lumMod val="60000"/>
                </a:schemeClr>
              </a:solidFill>
              <a:ln>
                <a:noFill/>
              </a:ln>
              <a:effectLst>
                <a:outerShdw blurRad="63500" sx="102000" sy="102000" algn="ctr" rotWithShape="0">
                  <a:prstClr val="black">
                    <a:alpha val="20000"/>
                  </a:prstClr>
                </a:outerShdw>
              </a:effectLst>
            </c:spPr>
          </c:dPt>
          <c:dLbls>
            <c:dLbl>
              <c:idx val="0"/>
              <c:spPr>
                <a:noFill/>
                <a:ln>
                  <a:noFill/>
                </a:ln>
                <a:effectLst/>
              </c:spPr>
              <c:txPr>
                <a:bodyPr rot="0" vert="horz"/>
                <a:lstStyle/>
                <a:p>
                  <a:pPr>
                    <a:defRPr sz="2000">
                      <a:solidFill>
                        <a:schemeClr val="accent1"/>
                      </a:solidFill>
                    </a:defRPr>
                  </a:pPr>
                  <a:endParaRPr lang="ja-JP"/>
                </a:p>
              </c:txPr>
              <c:dLblPos val="outEnd"/>
              <c:showLegendKey val="0"/>
              <c:showVal val="1"/>
              <c:showCatName val="1"/>
              <c:showSerName val="0"/>
              <c:showPercent val="0"/>
              <c:showBubbleSize val="0"/>
            </c:dLbl>
            <c:dLbl>
              <c:idx val="1"/>
              <c:layout>
                <c:manualLayout>
                  <c:x val="0.0132200188857413"/>
                  <c:y val="-0.013828867761452"/>
                </c:manualLayout>
              </c:layout>
              <c:tx>
                <c:rich>
                  <a:bodyPr rot="0" vert="horz"/>
                  <a:lstStyle/>
                  <a:p>
                    <a:pPr>
                      <a:defRPr sz="2000">
                        <a:solidFill>
                          <a:schemeClr val="accent2"/>
                        </a:solidFill>
                      </a:defRPr>
                    </a:pPr>
                    <a:r>
                      <a:rPr lang="ja-JP" altLang="en-US" sz="2000" dirty="0" smtClean="0">
                        <a:solidFill>
                          <a:schemeClr val="accent2"/>
                        </a:solidFill>
                      </a:rPr>
                      <a:t>就職，</a:t>
                    </a:r>
                    <a:r>
                      <a:rPr lang="en-US" altLang="ja-JP" sz="2000" dirty="0" smtClean="0">
                        <a:solidFill>
                          <a:schemeClr val="accent2"/>
                        </a:solidFill>
                      </a:rPr>
                      <a:t>58%</a:t>
                    </a:r>
                    <a:endParaRPr lang="ja-JP" dirty="0">
                      <a:solidFill>
                        <a:schemeClr val="accent2"/>
                      </a:solidFill>
                    </a:endParaRPr>
                  </a:p>
                </c:rich>
              </c:tx>
              <c:spPr>
                <a:noFill/>
                <a:ln>
                  <a:noFill/>
                </a:ln>
                <a:effectLst/>
              </c:spPr>
              <c:dLblPos val="bestFit"/>
              <c:showLegendKey val="0"/>
              <c:showVal val="1"/>
              <c:showCatName val="1"/>
              <c:showSerName val="0"/>
              <c:showPercent val="0"/>
              <c:showBubbleSize val="0"/>
            </c:dLbl>
            <c:dLbl>
              <c:idx val="2"/>
              <c:layout>
                <c:manualLayout>
                  <c:x val="0.0"/>
                  <c:y val="0.0722222222222221"/>
                </c:manualLayout>
              </c:layout>
              <c:spPr>
                <a:noFill/>
                <a:ln>
                  <a:noFill/>
                </a:ln>
                <a:effectLst/>
              </c:spPr>
              <c:txPr>
                <a:bodyPr rot="0" vert="horz"/>
                <a:lstStyle/>
                <a:p>
                  <a:pPr>
                    <a:defRPr sz="2000">
                      <a:solidFill>
                        <a:schemeClr val="accent3"/>
                      </a:solidFill>
                    </a:defRPr>
                  </a:pPr>
                  <a:endParaRPr lang="ja-JP"/>
                </a:p>
              </c:txPr>
              <c:dLblPos val="bestFit"/>
              <c:showLegendKey val="0"/>
              <c:showVal val="1"/>
              <c:showCatName val="1"/>
              <c:showSerName val="0"/>
              <c:showPercent val="0"/>
              <c:showBubbleSize val="0"/>
            </c:dLbl>
            <c:dLbl>
              <c:idx val="3"/>
              <c:layout>
                <c:manualLayout>
                  <c:x val="-1.73117295066561E-17"/>
                  <c:y val="0.0166666666666666"/>
                </c:manualLayout>
              </c:layout>
              <c:spPr>
                <a:noFill/>
                <a:ln>
                  <a:noFill/>
                </a:ln>
                <a:effectLst/>
              </c:spPr>
              <c:txPr>
                <a:bodyPr rot="0" vert="horz"/>
                <a:lstStyle/>
                <a:p>
                  <a:pPr>
                    <a:defRPr sz="2000">
                      <a:solidFill>
                        <a:schemeClr val="accent4"/>
                      </a:solidFill>
                    </a:defRPr>
                  </a:pPr>
                  <a:endParaRPr lang="ja-JP"/>
                </a:p>
              </c:txPr>
              <c:dLblPos val="bestFit"/>
              <c:showLegendKey val="0"/>
              <c:showVal val="1"/>
              <c:showCatName val="1"/>
              <c:showSerName val="0"/>
              <c:showPercent val="0"/>
              <c:showBubbleSize val="0"/>
            </c:dLbl>
            <c:dLbl>
              <c:idx val="4"/>
              <c:spPr>
                <a:noFill/>
                <a:ln>
                  <a:noFill/>
                </a:ln>
                <a:effectLst/>
              </c:spPr>
              <c:txPr>
                <a:bodyPr rot="0" vert="horz"/>
                <a:lstStyle/>
                <a:p>
                  <a:pPr>
                    <a:defRPr sz="2000">
                      <a:solidFill>
                        <a:schemeClr val="accent5"/>
                      </a:solidFill>
                    </a:defRPr>
                  </a:pPr>
                  <a:endParaRPr lang="ja-JP"/>
                </a:p>
              </c:txPr>
              <c:dLblPos val="outEnd"/>
              <c:showLegendKey val="0"/>
              <c:showVal val="1"/>
              <c:showCatName val="1"/>
              <c:showSerName val="0"/>
              <c:showPercent val="0"/>
              <c:showBubbleSize val="0"/>
            </c:dLbl>
            <c:dLbl>
              <c:idx val="5"/>
              <c:spPr>
                <a:noFill/>
                <a:ln>
                  <a:noFill/>
                </a:ln>
                <a:effectLst/>
              </c:spPr>
              <c:txPr>
                <a:bodyPr rot="0" vert="horz"/>
                <a:lstStyle/>
                <a:p>
                  <a:pPr>
                    <a:defRPr sz="2000">
                      <a:solidFill>
                        <a:schemeClr val="accent6"/>
                      </a:solidFill>
                    </a:defRPr>
                  </a:pPr>
                  <a:endParaRPr lang="ja-JP"/>
                </a:p>
              </c:txPr>
              <c:dLblPos val="outEnd"/>
              <c:showLegendKey val="0"/>
              <c:showVal val="1"/>
              <c:showCatName val="1"/>
              <c:showSerName val="0"/>
              <c:showPercent val="0"/>
              <c:showBubbleSize val="0"/>
            </c:dLbl>
            <c:dLbl>
              <c:idx val="6"/>
              <c:spPr>
                <a:noFill/>
                <a:ln>
                  <a:noFill/>
                </a:ln>
                <a:effectLst/>
              </c:spPr>
              <c:txPr>
                <a:bodyPr rot="0" vert="horz"/>
                <a:lstStyle/>
                <a:p>
                  <a:pPr>
                    <a:defRPr sz="2000">
                      <a:solidFill>
                        <a:schemeClr val="accent1">
                          <a:lumMod val="50000"/>
                        </a:schemeClr>
                      </a:solidFill>
                    </a:defRPr>
                  </a:pPr>
                  <a:endParaRPr lang="ja-JP"/>
                </a:p>
              </c:txPr>
              <c:dLblPos val="outEnd"/>
              <c:showLegendKey val="0"/>
              <c:showVal val="1"/>
              <c:showCatName val="1"/>
              <c:showSerName val="0"/>
              <c:showPercent val="0"/>
              <c:showBubbleSize val="0"/>
            </c:dLbl>
            <c:spPr>
              <a:noFill/>
              <a:ln>
                <a:noFill/>
              </a:ln>
              <a:effectLst/>
            </c:spPr>
            <c:txPr>
              <a:bodyPr/>
              <a:lstStyle/>
              <a:p>
                <a:pPr>
                  <a:defRPr sz="2000"/>
                </a:pPr>
                <a:endParaRPr lang="ja-JP"/>
              </a:p>
            </c:txPr>
            <c:dLblPos val="outEnd"/>
            <c:showLegendKey val="0"/>
            <c:showVal val="1"/>
            <c:showCatName val="1"/>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Sheet1!$A$2:$A$8</c:f>
              <c:strCache>
                <c:ptCount val="7"/>
                <c:pt idx="0">
                  <c:v>進学</c:v>
                </c:pt>
                <c:pt idx="1">
                  <c:v>就職</c:v>
                </c:pt>
                <c:pt idx="2">
                  <c:v>留学・研修機関</c:v>
                </c:pt>
                <c:pt idx="3">
                  <c:v>福祉・医療入所</c:v>
                </c:pt>
                <c:pt idx="4">
                  <c:v>一時的な職</c:v>
                </c:pt>
                <c:pt idx="5">
                  <c:v>左記以外</c:v>
                </c:pt>
                <c:pt idx="6">
                  <c:v>不明・死亡</c:v>
                </c:pt>
              </c:strCache>
            </c:strRef>
          </c:cat>
          <c:val>
            <c:numRef>
              <c:f>Sheet1!$B$2:$B$8</c:f>
              <c:numCache>
                <c:formatCode>0%</c:formatCode>
                <c:ptCount val="7"/>
                <c:pt idx="0">
                  <c:v>0.17</c:v>
                </c:pt>
                <c:pt idx="1">
                  <c:v>0.58</c:v>
                </c:pt>
                <c:pt idx="2">
                  <c:v>0.02</c:v>
                </c:pt>
                <c:pt idx="3">
                  <c:v>0.01</c:v>
                </c:pt>
                <c:pt idx="4">
                  <c:v>0.05</c:v>
                </c:pt>
                <c:pt idx="5">
                  <c:v>0.14</c:v>
                </c:pt>
                <c:pt idx="6">
                  <c:v>0.03</c:v>
                </c:pt>
              </c:numCache>
            </c:numRef>
          </c:val>
        </c:ser>
        <c:dLbls>
          <c:dLblPos val="outEnd"/>
          <c:showLegendKey val="0"/>
          <c:showVal val="0"/>
          <c:showCatName val="1"/>
          <c:showSerName val="0"/>
          <c:showPercent val="0"/>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sz="1800"/>
      </a:pPr>
      <a:endParaRPr lang="ja-JP"/>
    </a:p>
  </c:txPr>
  <c:externalData r:id="rId1">
    <c:autoUpdate val="0"/>
  </c:externalData>
  <c:userShapes r:id="rId2"/>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spPr>
        <a:noFill/>
        <a:ln>
          <a:noFill/>
        </a:ln>
        <a:effectLst/>
      </c:spPr>
      <c:txPr>
        <a:bodyPr rot="0" spcFirstLastPara="1" vertOverflow="ellipsis" vert="horz" wrap="square" anchor="ctr" anchorCtr="1"/>
        <a:lstStyle/>
        <a:p>
          <a:pPr>
            <a:defRPr sz="2128" b="1" i="0" u="none" strike="noStrike" kern="1200" cap="all" baseline="0">
              <a:solidFill>
                <a:schemeClr val="tx1">
                  <a:lumMod val="65000"/>
                  <a:lumOff val="35000"/>
                </a:schemeClr>
              </a:solidFill>
              <a:latin typeface="+mn-lt"/>
              <a:ea typeface="+mn-ea"/>
              <a:cs typeface="+mn-cs"/>
            </a:defRPr>
          </a:pPr>
          <a:endParaRPr lang="ja-JP"/>
        </a:p>
      </c:txPr>
    </c:title>
    <c:autoTitleDeleted val="0"/>
    <c:plotArea>
      <c:layout/>
      <c:pieChart>
        <c:varyColors val="1"/>
        <c:ser>
          <c:idx val="0"/>
          <c:order val="0"/>
          <c:tx>
            <c:strRef>
              <c:f>Sheet1!$B$1</c:f>
              <c:strCache>
                <c:ptCount val="1"/>
                <c:pt idx="0">
                  <c:v>進路先詳細割合</c:v>
                </c:pt>
              </c:strCache>
            </c:strRef>
          </c:tx>
          <c:dPt>
            <c:idx val="0"/>
            <c:bubble3D val="0"/>
            <c:spPr>
              <a:solidFill>
                <a:schemeClr val="accent1"/>
              </a:solidFill>
              <a:ln>
                <a:noFill/>
              </a:ln>
              <a:effectLst>
                <a:outerShdw blurRad="63500" sx="102000" sy="102000" algn="ctr" rotWithShape="0">
                  <a:prstClr val="black">
                    <a:alpha val="20000"/>
                  </a:prstClr>
                </a:outerShdw>
              </a:effectLst>
            </c:spPr>
          </c:dPt>
          <c:dPt>
            <c:idx val="1"/>
            <c:bubble3D val="0"/>
            <c:spPr>
              <a:solidFill>
                <a:schemeClr val="accent2"/>
              </a:solidFill>
              <a:ln>
                <a:noFill/>
              </a:ln>
              <a:effectLst>
                <a:outerShdw blurRad="63500" sx="102000" sy="102000" algn="ctr" rotWithShape="0">
                  <a:prstClr val="black">
                    <a:alpha val="20000"/>
                  </a:prstClr>
                </a:outerShdw>
              </a:effectLst>
            </c:spPr>
          </c:dPt>
          <c:dPt>
            <c:idx val="2"/>
            <c:bubble3D val="0"/>
            <c:spPr>
              <a:solidFill>
                <a:schemeClr val="accent3"/>
              </a:solidFill>
              <a:ln>
                <a:noFill/>
              </a:ln>
              <a:effectLst>
                <a:outerShdw blurRad="63500" sx="102000" sy="102000" algn="ctr" rotWithShape="0">
                  <a:prstClr val="black">
                    <a:alpha val="20000"/>
                  </a:prstClr>
                </a:outerShdw>
              </a:effectLst>
            </c:spPr>
          </c:dPt>
          <c:dPt>
            <c:idx val="3"/>
            <c:bubble3D val="0"/>
            <c:spPr>
              <a:solidFill>
                <a:schemeClr val="accent4"/>
              </a:solidFill>
              <a:ln>
                <a:noFill/>
              </a:ln>
              <a:effectLst>
                <a:outerShdw blurRad="63500" sx="102000" sy="102000" algn="ctr" rotWithShape="0">
                  <a:prstClr val="black">
                    <a:alpha val="20000"/>
                  </a:prstClr>
                </a:outerShdw>
              </a:effectLst>
            </c:spPr>
          </c:dPt>
          <c:dPt>
            <c:idx val="4"/>
            <c:bubble3D val="0"/>
            <c:spPr>
              <a:solidFill>
                <a:schemeClr val="accent5"/>
              </a:solidFill>
              <a:ln>
                <a:noFill/>
              </a:ln>
              <a:effectLst>
                <a:outerShdw blurRad="63500" sx="102000" sy="102000" algn="ctr" rotWithShape="0">
                  <a:prstClr val="black">
                    <a:alpha val="20000"/>
                  </a:prstClr>
                </a:outerShdw>
              </a:effectLst>
            </c:spPr>
          </c:dPt>
          <c:dPt>
            <c:idx val="5"/>
            <c:bubble3D val="0"/>
            <c:spPr>
              <a:solidFill>
                <a:schemeClr val="accent6"/>
              </a:solidFill>
              <a:ln>
                <a:noFill/>
              </a:ln>
              <a:effectLst>
                <a:outerShdw blurRad="63500" sx="102000" sy="102000" algn="ctr" rotWithShape="0">
                  <a:prstClr val="black">
                    <a:alpha val="20000"/>
                  </a:prstClr>
                </a:outerShdw>
              </a:effectLst>
            </c:spPr>
          </c:dPt>
          <c:dPt>
            <c:idx val="6"/>
            <c:bubble3D val="0"/>
            <c:spPr>
              <a:solidFill>
                <a:schemeClr val="accent1">
                  <a:lumMod val="60000"/>
                </a:schemeClr>
              </a:solidFill>
              <a:ln>
                <a:noFill/>
              </a:ln>
              <a:effectLst>
                <a:outerShdw blurRad="63500" sx="102000" sy="102000" algn="ctr" rotWithShape="0">
                  <a:prstClr val="black">
                    <a:alpha val="20000"/>
                  </a:prstClr>
                </a:outerShdw>
              </a:effectLst>
            </c:spPr>
          </c:dPt>
          <c:dLbls>
            <c:dLbl>
              <c:idx val="0"/>
              <c:spPr>
                <a:noFill/>
                <a:ln>
                  <a:noFill/>
                </a:ln>
                <a:effectLst/>
              </c:spPr>
              <c:txPr>
                <a:bodyPr rot="0" spcFirstLastPara="1" vertOverflow="ellipsis" vert="horz" wrap="square" lIns="38100" tIns="19050" rIns="38100" bIns="19050" anchor="ctr" anchorCtr="1">
                  <a:spAutoFit/>
                </a:bodyPr>
                <a:lstStyle/>
                <a:p>
                  <a:pPr>
                    <a:defRPr sz="1800" b="1" i="0" u="none" strike="noStrike" kern="1200" spc="0" baseline="0">
                      <a:solidFill>
                        <a:schemeClr val="accent1"/>
                      </a:solidFill>
                      <a:latin typeface="+mn-lt"/>
                      <a:ea typeface="+mn-ea"/>
                      <a:cs typeface="+mn-cs"/>
                    </a:defRPr>
                  </a:pPr>
                  <a:endParaRPr lang="ja-JP"/>
                </a:p>
              </c:txPr>
              <c:dLblPos val="outEnd"/>
              <c:showLegendKey val="0"/>
              <c:showVal val="0"/>
              <c:showCatName val="1"/>
              <c:showSerName val="0"/>
              <c:showPercent val="1"/>
              <c:showBubbleSize val="0"/>
            </c:dLbl>
            <c:dLbl>
              <c:idx val="1"/>
              <c:spPr>
                <a:noFill/>
                <a:ln>
                  <a:noFill/>
                </a:ln>
                <a:effectLst/>
              </c:spPr>
              <c:txPr>
                <a:bodyPr rot="0" spcFirstLastPara="1" vertOverflow="ellipsis" vert="horz" wrap="square" lIns="38100" tIns="19050" rIns="38100" bIns="19050" anchor="ctr" anchorCtr="1">
                  <a:spAutoFit/>
                </a:bodyPr>
                <a:lstStyle/>
                <a:p>
                  <a:pPr>
                    <a:defRPr sz="1800" b="1" i="0" u="none" strike="noStrike" kern="1200" spc="0" baseline="0">
                      <a:solidFill>
                        <a:schemeClr val="accent2"/>
                      </a:solidFill>
                      <a:latin typeface="+mn-lt"/>
                      <a:ea typeface="+mn-ea"/>
                      <a:cs typeface="+mn-cs"/>
                    </a:defRPr>
                  </a:pPr>
                  <a:endParaRPr lang="ja-JP"/>
                </a:p>
              </c:txPr>
              <c:dLblPos val="outEnd"/>
              <c:showLegendKey val="0"/>
              <c:showVal val="0"/>
              <c:showCatName val="1"/>
              <c:showSerName val="0"/>
              <c:showPercent val="1"/>
              <c:showBubbleSize val="0"/>
            </c:dLbl>
            <c:dLbl>
              <c:idx val="2"/>
              <c:layout>
                <c:manualLayout>
                  <c:x val="0.0"/>
                  <c:y val="0.0145932124785526"/>
                </c:manualLayout>
              </c:layout>
              <c:spPr>
                <a:noFill/>
                <a:ln>
                  <a:noFill/>
                </a:ln>
                <a:effectLst/>
              </c:spPr>
              <c:txPr>
                <a:bodyPr rot="0" spcFirstLastPara="1" vertOverflow="ellipsis" vert="horz" wrap="square" lIns="38100" tIns="19050" rIns="38100" bIns="19050" anchor="ctr" anchorCtr="1">
                  <a:spAutoFit/>
                </a:bodyPr>
                <a:lstStyle/>
                <a:p>
                  <a:pPr>
                    <a:defRPr sz="1800" b="1" i="0" u="none" strike="noStrike" kern="1200" spc="0" baseline="0">
                      <a:solidFill>
                        <a:schemeClr val="accent3"/>
                      </a:solidFill>
                      <a:latin typeface="+mn-lt"/>
                      <a:ea typeface="+mn-ea"/>
                      <a:cs typeface="+mn-cs"/>
                    </a:defRPr>
                  </a:pPr>
                  <a:endParaRPr lang="ja-JP"/>
                </a:p>
              </c:txPr>
              <c:dLblPos val="bestFit"/>
              <c:showLegendKey val="0"/>
              <c:showVal val="0"/>
              <c:showCatName val="1"/>
              <c:showSerName val="0"/>
              <c:showPercent val="1"/>
              <c:showBubbleSize val="0"/>
              <c:extLst>
                <c:ext xmlns:c15="http://schemas.microsoft.com/office/drawing/2012/chart" uri="{CE6537A1-D6FC-4f65-9D91-7224C49458BB}">
                  <c15:layout/>
                </c:ext>
              </c:extLst>
            </c:dLbl>
            <c:dLbl>
              <c:idx val="3"/>
              <c:spPr>
                <a:noFill/>
                <a:ln>
                  <a:noFill/>
                </a:ln>
                <a:effectLst/>
              </c:spPr>
              <c:txPr>
                <a:bodyPr rot="0" spcFirstLastPara="1" vertOverflow="ellipsis" vert="horz" wrap="square" lIns="38100" tIns="19050" rIns="38100" bIns="19050" anchor="ctr" anchorCtr="1">
                  <a:spAutoFit/>
                </a:bodyPr>
                <a:lstStyle/>
                <a:p>
                  <a:pPr>
                    <a:defRPr sz="1800" b="1" i="0" u="none" strike="noStrike" kern="1200" spc="0" baseline="0">
                      <a:solidFill>
                        <a:schemeClr val="accent4"/>
                      </a:solidFill>
                      <a:latin typeface="+mn-lt"/>
                      <a:ea typeface="+mn-ea"/>
                      <a:cs typeface="+mn-cs"/>
                    </a:defRPr>
                  </a:pPr>
                  <a:endParaRPr lang="ja-JP"/>
                </a:p>
              </c:txPr>
              <c:dLblPos val="outEnd"/>
              <c:showLegendKey val="0"/>
              <c:showVal val="0"/>
              <c:showCatName val="1"/>
              <c:showSerName val="0"/>
              <c:showPercent val="1"/>
              <c:showBubbleSize val="0"/>
            </c:dLbl>
            <c:dLbl>
              <c:idx val="4"/>
              <c:spPr>
                <a:noFill/>
                <a:ln>
                  <a:noFill/>
                </a:ln>
                <a:effectLst/>
              </c:spPr>
              <c:txPr>
                <a:bodyPr rot="0" spcFirstLastPara="1" vertOverflow="ellipsis" vert="horz" wrap="square" lIns="38100" tIns="19050" rIns="38100" bIns="19050" anchor="ctr" anchorCtr="1">
                  <a:spAutoFit/>
                </a:bodyPr>
                <a:lstStyle/>
                <a:p>
                  <a:pPr>
                    <a:defRPr sz="1800" b="1" i="0" u="none" strike="noStrike" kern="1200" spc="0" baseline="0">
                      <a:solidFill>
                        <a:schemeClr val="accent5"/>
                      </a:solidFill>
                      <a:latin typeface="+mn-lt"/>
                      <a:ea typeface="+mn-ea"/>
                      <a:cs typeface="+mn-cs"/>
                    </a:defRPr>
                  </a:pPr>
                  <a:endParaRPr lang="ja-JP"/>
                </a:p>
              </c:txPr>
              <c:dLblPos val="outEnd"/>
              <c:showLegendKey val="0"/>
              <c:showVal val="0"/>
              <c:showCatName val="1"/>
              <c:showSerName val="0"/>
              <c:showPercent val="1"/>
              <c:showBubbleSize val="0"/>
            </c:dLbl>
            <c:dLbl>
              <c:idx val="5"/>
              <c:spPr>
                <a:noFill/>
                <a:ln>
                  <a:noFill/>
                </a:ln>
                <a:effectLst/>
              </c:spPr>
              <c:txPr>
                <a:bodyPr rot="0" spcFirstLastPara="1" vertOverflow="ellipsis" vert="horz" wrap="square" lIns="38100" tIns="19050" rIns="38100" bIns="19050" anchor="ctr" anchorCtr="1">
                  <a:spAutoFit/>
                </a:bodyPr>
                <a:lstStyle/>
                <a:p>
                  <a:pPr>
                    <a:defRPr sz="1800" b="1" i="0" u="none" strike="noStrike" kern="1200" spc="0" baseline="0">
                      <a:solidFill>
                        <a:schemeClr val="accent6"/>
                      </a:solidFill>
                      <a:latin typeface="+mn-lt"/>
                      <a:ea typeface="+mn-ea"/>
                      <a:cs typeface="+mn-cs"/>
                    </a:defRPr>
                  </a:pPr>
                  <a:endParaRPr lang="ja-JP"/>
                </a:p>
              </c:txPr>
              <c:dLblPos val="outEnd"/>
              <c:showLegendKey val="0"/>
              <c:showVal val="0"/>
              <c:showCatName val="1"/>
              <c:showSerName val="0"/>
              <c:showPercent val="1"/>
              <c:showBubbleSize val="0"/>
            </c:dLbl>
            <c:dLbl>
              <c:idx val="6"/>
              <c:layout>
                <c:manualLayout>
                  <c:x val="-0.0327868805434533"/>
                  <c:y val="0.0307056363533904"/>
                </c:manualLayout>
              </c:layout>
              <c:spPr>
                <a:noFill/>
                <a:ln>
                  <a:noFill/>
                </a:ln>
                <a:effectLst/>
              </c:spPr>
              <c:txPr>
                <a:bodyPr rot="0" spcFirstLastPara="1" vertOverflow="ellipsis" vert="horz" wrap="square" lIns="38100" tIns="19050" rIns="38100" bIns="19050" anchor="ctr" anchorCtr="1">
                  <a:spAutoFit/>
                </a:bodyPr>
                <a:lstStyle/>
                <a:p>
                  <a:pPr>
                    <a:defRPr sz="1800" b="1" i="0" u="none" strike="noStrike" kern="1200" spc="0" baseline="0">
                      <a:solidFill>
                        <a:schemeClr val="accent1">
                          <a:lumMod val="60000"/>
                        </a:schemeClr>
                      </a:solidFill>
                      <a:latin typeface="+mn-lt"/>
                      <a:ea typeface="+mn-ea"/>
                      <a:cs typeface="+mn-cs"/>
                    </a:defRPr>
                  </a:pPr>
                  <a:endParaRPr lang="ja-JP"/>
                </a:p>
              </c:txPr>
              <c:dLblPos val="bestFit"/>
              <c:showLegendKey val="0"/>
              <c:showVal val="0"/>
              <c:showCatName val="1"/>
              <c:showSerName val="0"/>
              <c:showPercent val="1"/>
              <c:showBubbleSize val="0"/>
            </c:dLbl>
            <c:spPr>
              <a:noFill/>
              <a:ln>
                <a:noFill/>
              </a:ln>
              <a:effectLst/>
            </c:spPr>
            <c:txPr>
              <a:bodyPr/>
              <a:lstStyle/>
              <a:p>
                <a:pPr>
                  <a:defRPr sz="1800"/>
                </a:pPr>
                <a:endParaRPr lang="ja-JP"/>
              </a:p>
            </c:txPr>
            <c:dLblPos val="outEnd"/>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Sheet1!$A$2:$A$8</c:f>
              <c:strCache>
                <c:ptCount val="7"/>
                <c:pt idx="0">
                  <c:v>大学</c:v>
                </c:pt>
                <c:pt idx="1">
                  <c:v>短大</c:v>
                </c:pt>
                <c:pt idx="2">
                  <c:v>専門</c:v>
                </c:pt>
                <c:pt idx="3">
                  <c:v>専攻科</c:v>
                </c:pt>
                <c:pt idx="4">
                  <c:v>能開</c:v>
                </c:pt>
                <c:pt idx="5">
                  <c:v>企業就労</c:v>
                </c:pt>
                <c:pt idx="6">
                  <c:v>福祉</c:v>
                </c:pt>
              </c:strCache>
            </c:strRef>
          </c:cat>
          <c:val>
            <c:numRef>
              <c:f>Sheet1!$B$2:$B$8</c:f>
              <c:numCache>
                <c:formatCode>0%</c:formatCode>
                <c:ptCount val="7"/>
                <c:pt idx="0">
                  <c:v>0.21</c:v>
                </c:pt>
                <c:pt idx="1">
                  <c:v>0.03</c:v>
                </c:pt>
                <c:pt idx="2">
                  <c:v>0.03</c:v>
                </c:pt>
                <c:pt idx="3">
                  <c:v>0.07</c:v>
                </c:pt>
                <c:pt idx="4">
                  <c:v>0.09</c:v>
                </c:pt>
                <c:pt idx="5">
                  <c:v>0.47</c:v>
                </c:pt>
                <c:pt idx="6">
                  <c:v>0.1</c:v>
                </c:pt>
              </c:numCache>
            </c:numRef>
          </c:val>
        </c:ser>
        <c:dLbls>
          <c:dLblPos val="outEnd"/>
          <c:showLegendKey val="0"/>
          <c:showVal val="0"/>
          <c:showCatName val="1"/>
          <c:showSerName val="0"/>
          <c:showPercent val="0"/>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ja-JP"/>
    </a:p>
  </c:txPr>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spPr>
        <a:noFill/>
        <a:ln>
          <a:noFill/>
        </a:ln>
        <a:effectLst/>
      </c:spPr>
      <c:txPr>
        <a:bodyPr rot="0" spcFirstLastPara="1" vertOverflow="ellipsis" vert="horz" wrap="square" anchor="ctr" anchorCtr="1"/>
        <a:lstStyle/>
        <a:p>
          <a:pPr>
            <a:defRPr sz="2128" b="1" i="0" u="none" strike="noStrike" kern="1200" cap="all" baseline="0">
              <a:solidFill>
                <a:schemeClr val="tx1">
                  <a:lumMod val="65000"/>
                  <a:lumOff val="35000"/>
                </a:schemeClr>
              </a:solidFill>
              <a:latin typeface="+mn-lt"/>
              <a:ea typeface="+mn-ea"/>
              <a:cs typeface="+mn-cs"/>
            </a:defRPr>
          </a:pPr>
          <a:endParaRPr lang="ja-JP"/>
        </a:p>
      </c:txPr>
    </c:title>
    <c:autoTitleDeleted val="0"/>
    <c:plotArea>
      <c:layout>
        <c:manualLayout>
          <c:layoutTarget val="inner"/>
          <c:xMode val="edge"/>
          <c:yMode val="edge"/>
          <c:x val="0.246707227208364"/>
          <c:y val="0.157579055034543"/>
          <c:w val="0.540170763644557"/>
          <c:h val="0.741392708665293"/>
        </c:manualLayout>
      </c:layout>
      <c:pieChart>
        <c:varyColors val="1"/>
        <c:ser>
          <c:idx val="0"/>
          <c:order val="0"/>
          <c:tx>
            <c:strRef>
              <c:f>Sheet1!$B$1</c:f>
              <c:strCache>
                <c:ptCount val="1"/>
                <c:pt idx="0">
                  <c:v>進路先詳細割合</c:v>
                </c:pt>
              </c:strCache>
            </c:strRef>
          </c:tx>
          <c:dPt>
            <c:idx val="0"/>
            <c:bubble3D val="0"/>
            <c:spPr>
              <a:solidFill>
                <a:schemeClr val="accent1"/>
              </a:solidFill>
              <a:ln>
                <a:noFill/>
              </a:ln>
              <a:effectLst>
                <a:outerShdw blurRad="63500" sx="102000" sy="102000" algn="ctr" rotWithShape="0">
                  <a:prstClr val="black">
                    <a:alpha val="20000"/>
                  </a:prstClr>
                </a:outerShdw>
              </a:effectLst>
            </c:spPr>
          </c:dPt>
          <c:dPt>
            <c:idx val="1"/>
            <c:bubble3D val="0"/>
            <c:spPr>
              <a:solidFill>
                <a:schemeClr val="accent2"/>
              </a:solidFill>
              <a:ln>
                <a:noFill/>
              </a:ln>
              <a:effectLst>
                <a:outerShdw blurRad="63500" sx="102000" sy="102000" algn="ctr" rotWithShape="0">
                  <a:prstClr val="black">
                    <a:alpha val="20000"/>
                  </a:prstClr>
                </a:outerShdw>
              </a:effectLst>
            </c:spPr>
          </c:dPt>
          <c:dPt>
            <c:idx val="2"/>
            <c:bubble3D val="0"/>
            <c:spPr>
              <a:solidFill>
                <a:schemeClr val="accent3"/>
              </a:solidFill>
              <a:ln>
                <a:noFill/>
              </a:ln>
              <a:effectLst>
                <a:outerShdw blurRad="63500" sx="102000" sy="102000" algn="ctr" rotWithShape="0">
                  <a:prstClr val="black">
                    <a:alpha val="20000"/>
                  </a:prstClr>
                </a:outerShdw>
              </a:effectLst>
            </c:spPr>
          </c:dPt>
          <c:dPt>
            <c:idx val="3"/>
            <c:bubble3D val="0"/>
            <c:spPr>
              <a:solidFill>
                <a:schemeClr val="accent4"/>
              </a:solidFill>
              <a:ln>
                <a:noFill/>
              </a:ln>
              <a:effectLst>
                <a:outerShdw blurRad="63500" sx="102000" sy="102000" algn="ctr" rotWithShape="0">
                  <a:prstClr val="black">
                    <a:alpha val="20000"/>
                  </a:prstClr>
                </a:outerShdw>
              </a:effectLst>
            </c:spPr>
          </c:dPt>
          <c:dPt>
            <c:idx val="4"/>
            <c:bubble3D val="0"/>
            <c:spPr>
              <a:solidFill>
                <a:schemeClr val="accent5"/>
              </a:solidFill>
              <a:ln>
                <a:noFill/>
              </a:ln>
              <a:effectLst>
                <a:outerShdw blurRad="63500" sx="102000" sy="102000" algn="ctr" rotWithShape="0">
                  <a:prstClr val="black">
                    <a:alpha val="20000"/>
                  </a:prstClr>
                </a:outerShdw>
              </a:effectLst>
            </c:spPr>
          </c:dPt>
          <c:dPt>
            <c:idx val="5"/>
            <c:bubble3D val="0"/>
            <c:spPr>
              <a:solidFill>
                <a:schemeClr val="accent6"/>
              </a:solidFill>
              <a:ln>
                <a:noFill/>
              </a:ln>
              <a:effectLst>
                <a:outerShdw blurRad="63500" sx="102000" sy="102000" algn="ctr" rotWithShape="0">
                  <a:prstClr val="black">
                    <a:alpha val="20000"/>
                  </a:prstClr>
                </a:outerShdw>
              </a:effectLst>
            </c:spPr>
          </c:dPt>
          <c:dPt>
            <c:idx val="6"/>
            <c:bubble3D val="0"/>
            <c:spPr>
              <a:solidFill>
                <a:schemeClr val="accent1">
                  <a:lumMod val="60000"/>
                </a:schemeClr>
              </a:solidFill>
              <a:ln>
                <a:noFill/>
              </a:ln>
              <a:effectLst>
                <a:outerShdw blurRad="63500" sx="102000" sy="102000" algn="ctr" rotWithShape="0">
                  <a:prstClr val="black">
                    <a:alpha val="20000"/>
                  </a:prstClr>
                </a:outerShdw>
              </a:effectLst>
            </c:spPr>
          </c:dPt>
          <c:dLbls>
            <c:dLbl>
              <c:idx val="0"/>
              <c:spPr>
                <a:noFill/>
                <a:ln>
                  <a:noFill/>
                </a:ln>
                <a:effectLst/>
              </c:spPr>
              <c:txPr>
                <a:bodyPr rot="0" spcFirstLastPara="1" vertOverflow="ellipsis" vert="horz" wrap="square" lIns="38100" tIns="19050" rIns="38100" bIns="19050" anchor="ctr" anchorCtr="1">
                  <a:spAutoFit/>
                </a:bodyPr>
                <a:lstStyle/>
                <a:p>
                  <a:pPr>
                    <a:defRPr sz="1800" b="1" i="0" u="none" strike="noStrike" kern="1200" spc="0" baseline="0">
                      <a:solidFill>
                        <a:schemeClr val="accent1"/>
                      </a:solidFill>
                      <a:latin typeface="+mn-lt"/>
                      <a:ea typeface="+mn-ea"/>
                      <a:cs typeface="+mn-cs"/>
                    </a:defRPr>
                  </a:pPr>
                  <a:endParaRPr lang="ja-JP"/>
                </a:p>
              </c:txPr>
              <c:dLblPos val="outEnd"/>
              <c:showLegendKey val="0"/>
              <c:showVal val="0"/>
              <c:showCatName val="1"/>
              <c:showSerName val="0"/>
              <c:showPercent val="1"/>
              <c:showBubbleSize val="0"/>
            </c:dLbl>
            <c:dLbl>
              <c:idx val="1"/>
              <c:spPr>
                <a:noFill/>
                <a:ln>
                  <a:noFill/>
                </a:ln>
                <a:effectLst/>
              </c:spPr>
              <c:txPr>
                <a:bodyPr rot="0" spcFirstLastPara="1" vertOverflow="ellipsis" vert="horz" wrap="square" lIns="38100" tIns="19050" rIns="38100" bIns="19050" anchor="ctr" anchorCtr="1">
                  <a:spAutoFit/>
                </a:bodyPr>
                <a:lstStyle/>
                <a:p>
                  <a:pPr>
                    <a:defRPr sz="1800" b="1" i="0" u="none" strike="noStrike" kern="1200" spc="0" baseline="0">
                      <a:solidFill>
                        <a:schemeClr val="accent2"/>
                      </a:solidFill>
                      <a:latin typeface="+mn-lt"/>
                      <a:ea typeface="+mn-ea"/>
                      <a:cs typeface="+mn-cs"/>
                    </a:defRPr>
                  </a:pPr>
                  <a:endParaRPr lang="ja-JP"/>
                </a:p>
              </c:txPr>
              <c:dLblPos val="outEnd"/>
              <c:showLegendKey val="0"/>
              <c:showVal val="0"/>
              <c:showCatName val="1"/>
              <c:showSerName val="0"/>
              <c:showPercent val="1"/>
              <c:showBubbleSize val="0"/>
            </c:dLbl>
            <c:dLbl>
              <c:idx val="2"/>
              <c:spPr>
                <a:noFill/>
                <a:ln>
                  <a:noFill/>
                </a:ln>
                <a:effectLst/>
              </c:spPr>
              <c:txPr>
                <a:bodyPr rot="0" spcFirstLastPara="1" vertOverflow="ellipsis" vert="horz" wrap="square" lIns="38100" tIns="19050" rIns="38100" bIns="19050" anchor="ctr" anchorCtr="1">
                  <a:spAutoFit/>
                </a:bodyPr>
                <a:lstStyle/>
                <a:p>
                  <a:pPr>
                    <a:defRPr sz="1800" b="1" i="0" u="none" strike="noStrike" kern="1200" spc="0" baseline="0">
                      <a:solidFill>
                        <a:schemeClr val="accent3"/>
                      </a:solidFill>
                      <a:latin typeface="+mn-lt"/>
                      <a:ea typeface="+mn-ea"/>
                      <a:cs typeface="+mn-cs"/>
                    </a:defRPr>
                  </a:pPr>
                  <a:endParaRPr lang="ja-JP"/>
                </a:p>
              </c:txPr>
              <c:dLblPos val="outEnd"/>
              <c:showLegendKey val="0"/>
              <c:showVal val="0"/>
              <c:showCatName val="1"/>
              <c:showSerName val="0"/>
              <c:showPercent val="1"/>
              <c:showBubbleSize val="0"/>
            </c:dLbl>
            <c:dLbl>
              <c:idx val="3"/>
              <c:spPr>
                <a:noFill/>
                <a:ln>
                  <a:noFill/>
                </a:ln>
                <a:effectLst/>
              </c:spPr>
              <c:txPr>
                <a:bodyPr rot="0" spcFirstLastPara="1" vertOverflow="ellipsis" vert="horz" wrap="square" lIns="38100" tIns="19050" rIns="38100" bIns="19050" anchor="ctr" anchorCtr="1">
                  <a:spAutoFit/>
                </a:bodyPr>
                <a:lstStyle/>
                <a:p>
                  <a:pPr>
                    <a:defRPr sz="1800" b="1" i="0" u="none" strike="noStrike" kern="1200" spc="0" baseline="0">
                      <a:solidFill>
                        <a:schemeClr val="accent4"/>
                      </a:solidFill>
                      <a:latin typeface="+mn-lt"/>
                      <a:ea typeface="+mn-ea"/>
                      <a:cs typeface="+mn-cs"/>
                    </a:defRPr>
                  </a:pPr>
                  <a:endParaRPr lang="ja-JP"/>
                </a:p>
              </c:txPr>
              <c:dLblPos val="outEnd"/>
              <c:showLegendKey val="0"/>
              <c:showVal val="0"/>
              <c:showCatName val="1"/>
              <c:showSerName val="0"/>
              <c:showPercent val="1"/>
              <c:showBubbleSize val="0"/>
            </c:dLbl>
            <c:dLbl>
              <c:idx val="4"/>
              <c:layout>
                <c:manualLayout>
                  <c:x val="0.0940386105715953"/>
                  <c:y val="-0.0530106645624524"/>
                </c:manualLayout>
              </c:layout>
              <c:spPr>
                <a:noFill/>
                <a:ln>
                  <a:noFill/>
                </a:ln>
                <a:effectLst/>
              </c:spPr>
              <c:txPr>
                <a:bodyPr rot="0" spcFirstLastPara="1" vertOverflow="ellipsis" vert="horz" wrap="square" lIns="38100" tIns="19050" rIns="38100" bIns="19050" anchor="ctr" anchorCtr="1">
                  <a:spAutoFit/>
                </a:bodyPr>
                <a:lstStyle/>
                <a:p>
                  <a:pPr>
                    <a:defRPr sz="1800" b="1" i="0" u="none" strike="noStrike" kern="1200" spc="0" baseline="0">
                      <a:solidFill>
                        <a:schemeClr val="accent5"/>
                      </a:solidFill>
                      <a:latin typeface="+mn-lt"/>
                      <a:ea typeface="+mn-ea"/>
                      <a:cs typeface="+mn-cs"/>
                    </a:defRPr>
                  </a:pPr>
                  <a:endParaRPr lang="ja-JP"/>
                </a:p>
              </c:txPr>
              <c:dLblPos val="bestFit"/>
              <c:showLegendKey val="0"/>
              <c:showVal val="0"/>
              <c:showCatName val="1"/>
              <c:showSerName val="0"/>
              <c:showPercent val="1"/>
              <c:showBubbleSize val="0"/>
              <c:extLst>
                <c:ext xmlns:c15="http://schemas.microsoft.com/office/drawing/2012/chart" uri="{CE6537A1-D6FC-4f65-9D91-7224C49458BB}">
                  <c15:layout/>
                </c:ext>
              </c:extLst>
            </c:dLbl>
            <c:dLbl>
              <c:idx val="5"/>
              <c:spPr>
                <a:noFill/>
                <a:ln>
                  <a:noFill/>
                </a:ln>
                <a:effectLst/>
              </c:spPr>
              <c:txPr>
                <a:bodyPr rot="0" spcFirstLastPara="1" vertOverflow="ellipsis" vert="horz" wrap="square" lIns="38100" tIns="19050" rIns="38100" bIns="19050" anchor="ctr" anchorCtr="1">
                  <a:spAutoFit/>
                </a:bodyPr>
                <a:lstStyle/>
                <a:p>
                  <a:pPr>
                    <a:defRPr sz="1800" b="1" i="0" u="none" strike="noStrike" kern="1200" spc="0" baseline="0">
                      <a:solidFill>
                        <a:schemeClr val="accent6"/>
                      </a:solidFill>
                      <a:latin typeface="+mn-lt"/>
                      <a:ea typeface="+mn-ea"/>
                      <a:cs typeface="+mn-cs"/>
                    </a:defRPr>
                  </a:pPr>
                  <a:endParaRPr lang="ja-JP"/>
                </a:p>
              </c:txPr>
              <c:dLblPos val="outEnd"/>
              <c:showLegendKey val="0"/>
              <c:showVal val="0"/>
              <c:showCatName val="1"/>
              <c:showSerName val="0"/>
              <c:showPercent val="1"/>
              <c:showBubbleSize val="0"/>
            </c:dLbl>
            <c:dLbl>
              <c:idx val="6"/>
              <c:spPr>
                <a:noFill/>
                <a:ln>
                  <a:noFill/>
                </a:ln>
                <a:effectLst/>
              </c:spPr>
              <c:txPr>
                <a:bodyPr rot="0" spcFirstLastPara="1" vertOverflow="ellipsis" vert="horz" wrap="square" lIns="38100" tIns="19050" rIns="38100" bIns="19050" anchor="ctr" anchorCtr="1">
                  <a:spAutoFit/>
                </a:bodyPr>
                <a:lstStyle/>
                <a:p>
                  <a:pPr>
                    <a:defRPr sz="1800" b="1" i="0" u="none" strike="noStrike" kern="1200" spc="0" baseline="0">
                      <a:solidFill>
                        <a:schemeClr val="accent1">
                          <a:lumMod val="60000"/>
                        </a:schemeClr>
                      </a:solidFill>
                      <a:latin typeface="+mn-lt"/>
                      <a:ea typeface="+mn-ea"/>
                      <a:cs typeface="+mn-cs"/>
                    </a:defRPr>
                  </a:pPr>
                  <a:endParaRPr lang="ja-JP"/>
                </a:p>
              </c:txPr>
              <c:dLblPos val="outEnd"/>
              <c:showLegendKey val="0"/>
              <c:showVal val="0"/>
              <c:showCatName val="1"/>
              <c:showSerName val="0"/>
              <c:showPercent val="1"/>
              <c:showBubbleSize val="0"/>
            </c:dLbl>
            <c:spPr>
              <a:noFill/>
              <a:ln>
                <a:noFill/>
              </a:ln>
              <a:effectLst/>
            </c:spPr>
            <c:txPr>
              <a:bodyPr/>
              <a:lstStyle/>
              <a:p>
                <a:pPr>
                  <a:defRPr sz="1800"/>
                </a:pPr>
                <a:endParaRPr lang="ja-JP"/>
              </a:p>
            </c:txPr>
            <c:dLblPos val="outEnd"/>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Sheet1!$A$2:$A$8</c:f>
              <c:strCache>
                <c:ptCount val="7"/>
                <c:pt idx="0">
                  <c:v>大学</c:v>
                </c:pt>
                <c:pt idx="1">
                  <c:v>短大</c:v>
                </c:pt>
                <c:pt idx="2">
                  <c:v>専門</c:v>
                </c:pt>
                <c:pt idx="3">
                  <c:v>専攻科</c:v>
                </c:pt>
                <c:pt idx="4">
                  <c:v>能開</c:v>
                </c:pt>
                <c:pt idx="5">
                  <c:v>企業就労</c:v>
                </c:pt>
                <c:pt idx="6">
                  <c:v>福祉</c:v>
                </c:pt>
              </c:strCache>
            </c:strRef>
          </c:cat>
          <c:val>
            <c:numRef>
              <c:f>Sheet1!$B$2:$B$8</c:f>
              <c:numCache>
                <c:formatCode>General</c:formatCode>
                <c:ptCount val="7"/>
                <c:pt idx="0" formatCode="0%">
                  <c:v>0.22</c:v>
                </c:pt>
                <c:pt idx="2" formatCode="0%">
                  <c:v>0.01</c:v>
                </c:pt>
                <c:pt idx="3" formatCode="0%">
                  <c:v>0.2</c:v>
                </c:pt>
                <c:pt idx="4" formatCode="0%">
                  <c:v>0.04</c:v>
                </c:pt>
                <c:pt idx="5" formatCode="0%">
                  <c:v>0.33</c:v>
                </c:pt>
                <c:pt idx="6" formatCode="0%">
                  <c:v>0.18</c:v>
                </c:pt>
              </c:numCache>
            </c:numRef>
          </c:val>
        </c:ser>
        <c:dLbls>
          <c:dLblPos val="outEnd"/>
          <c:showLegendKey val="0"/>
          <c:showVal val="0"/>
          <c:showCatName val="1"/>
          <c:showSerName val="0"/>
          <c:showPercent val="0"/>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ja-JP"/>
    </a:p>
  </c:txPr>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spPr>
        <a:noFill/>
        <a:ln>
          <a:noFill/>
        </a:ln>
        <a:effectLst/>
      </c:spPr>
      <c:txPr>
        <a:bodyPr rot="0" spcFirstLastPara="1" vertOverflow="ellipsis" vert="horz" wrap="square" anchor="ctr" anchorCtr="1"/>
        <a:lstStyle/>
        <a:p>
          <a:pPr>
            <a:defRPr sz="2128" b="1" i="0" u="none" strike="noStrike" kern="1200" cap="all" baseline="0">
              <a:solidFill>
                <a:schemeClr val="tx1">
                  <a:lumMod val="65000"/>
                  <a:lumOff val="35000"/>
                </a:schemeClr>
              </a:solidFill>
              <a:latin typeface="+mn-lt"/>
              <a:ea typeface="+mn-ea"/>
              <a:cs typeface="+mn-cs"/>
            </a:defRPr>
          </a:pPr>
          <a:endParaRPr lang="ja-JP"/>
        </a:p>
      </c:txPr>
    </c:title>
    <c:autoTitleDeleted val="0"/>
    <c:plotArea>
      <c:layout/>
      <c:pieChart>
        <c:varyColors val="1"/>
        <c:ser>
          <c:idx val="0"/>
          <c:order val="0"/>
          <c:tx>
            <c:strRef>
              <c:f>Sheet1!$B$1</c:f>
              <c:strCache>
                <c:ptCount val="1"/>
                <c:pt idx="0">
                  <c:v>高等部卒業生の進路先</c:v>
                </c:pt>
              </c:strCache>
            </c:strRef>
          </c:tx>
          <c:dPt>
            <c:idx val="0"/>
            <c:bubble3D val="0"/>
            <c:spPr>
              <a:solidFill>
                <a:schemeClr val="accent1"/>
              </a:solidFill>
              <a:ln>
                <a:noFill/>
              </a:ln>
              <a:effectLst>
                <a:outerShdw blurRad="63500" sx="102000" sy="102000" algn="ctr" rotWithShape="0">
                  <a:prstClr val="black">
                    <a:alpha val="20000"/>
                  </a:prstClr>
                </a:outerShdw>
              </a:effectLst>
            </c:spPr>
          </c:dPt>
          <c:dPt>
            <c:idx val="1"/>
            <c:bubble3D val="0"/>
            <c:spPr>
              <a:solidFill>
                <a:schemeClr val="accent2"/>
              </a:solidFill>
              <a:ln>
                <a:noFill/>
              </a:ln>
              <a:effectLst>
                <a:outerShdw blurRad="63500" sx="102000" sy="102000" algn="ctr" rotWithShape="0">
                  <a:prstClr val="black">
                    <a:alpha val="20000"/>
                  </a:prstClr>
                </a:outerShdw>
              </a:effectLst>
            </c:spPr>
          </c:dPt>
          <c:dPt>
            <c:idx val="2"/>
            <c:bubble3D val="0"/>
            <c:spPr>
              <a:solidFill>
                <a:schemeClr val="accent3"/>
              </a:solidFill>
              <a:ln>
                <a:noFill/>
              </a:ln>
              <a:effectLst>
                <a:outerShdw blurRad="63500" sx="102000" sy="102000" algn="ctr" rotWithShape="0">
                  <a:prstClr val="black">
                    <a:alpha val="20000"/>
                  </a:prstClr>
                </a:outerShdw>
              </a:effectLst>
            </c:spPr>
          </c:dPt>
          <c:dPt>
            <c:idx val="3"/>
            <c:bubble3D val="0"/>
            <c:spPr>
              <a:solidFill>
                <a:schemeClr val="accent4"/>
              </a:solidFill>
              <a:ln>
                <a:noFill/>
              </a:ln>
              <a:effectLst>
                <a:outerShdw blurRad="63500" sx="102000" sy="102000" algn="ctr" rotWithShape="0">
                  <a:prstClr val="black">
                    <a:alpha val="20000"/>
                  </a:prstClr>
                </a:outerShdw>
              </a:effectLst>
            </c:spPr>
          </c:dPt>
          <c:dPt>
            <c:idx val="4"/>
            <c:bubble3D val="0"/>
            <c:spPr>
              <a:solidFill>
                <a:schemeClr val="accent5"/>
              </a:solidFill>
              <a:ln>
                <a:noFill/>
              </a:ln>
              <a:effectLst>
                <a:outerShdw blurRad="63500" sx="102000" sy="102000" algn="ctr" rotWithShape="0">
                  <a:prstClr val="black">
                    <a:alpha val="20000"/>
                  </a:prstClr>
                </a:outerShdw>
              </a:effectLst>
            </c:spPr>
          </c:dPt>
          <c:dLbls>
            <c:dLbl>
              <c:idx val="0"/>
              <c:layout>
                <c:manualLayout>
                  <c:x val="-0.0776827052639932"/>
                  <c:y val="-0.296983107624223"/>
                </c:manualLayout>
              </c:layout>
              <c:spPr>
                <a:noFill/>
                <a:ln>
                  <a:noFill/>
                </a:ln>
                <a:effectLst/>
              </c:spPr>
              <c:txPr>
                <a:bodyPr rot="0" spcFirstLastPara="1" vertOverflow="ellipsis" vert="horz" wrap="square" lIns="38100" tIns="19050" rIns="38100" bIns="19050" anchor="ctr" anchorCtr="1">
                  <a:spAutoFit/>
                </a:bodyPr>
                <a:lstStyle/>
                <a:p>
                  <a:pPr>
                    <a:defRPr sz="1800" b="1" i="0" u="none" strike="noStrike" kern="1200" spc="0" baseline="0">
                      <a:solidFill>
                        <a:schemeClr val="accent1"/>
                      </a:solidFill>
                      <a:latin typeface="+mn-lt"/>
                      <a:ea typeface="+mn-ea"/>
                      <a:cs typeface="+mn-cs"/>
                    </a:defRPr>
                  </a:pPr>
                  <a:endParaRPr lang="ja-JP"/>
                </a:p>
              </c:txPr>
              <c:dLblPos val="bestFit"/>
              <c:showLegendKey val="0"/>
              <c:showVal val="0"/>
              <c:showCatName val="1"/>
              <c:showSerName val="0"/>
              <c:showPercent val="1"/>
              <c:showBubbleSize val="0"/>
            </c:dLbl>
            <c:dLbl>
              <c:idx val="1"/>
              <c:layout>
                <c:manualLayout>
                  <c:x val="0.0695055783940993"/>
                  <c:y val="0.0"/>
                </c:manualLayout>
              </c:layout>
              <c:spPr>
                <a:noFill/>
                <a:ln>
                  <a:noFill/>
                </a:ln>
                <a:effectLst/>
              </c:spPr>
              <c:txPr>
                <a:bodyPr rot="0" spcFirstLastPara="1" vertOverflow="ellipsis" vert="horz" wrap="square" lIns="38100" tIns="19050" rIns="38100" bIns="19050" anchor="ctr" anchorCtr="1">
                  <a:spAutoFit/>
                </a:bodyPr>
                <a:lstStyle/>
                <a:p>
                  <a:pPr>
                    <a:defRPr sz="1800" b="1" i="0" u="none" strike="noStrike" kern="1200" spc="0" baseline="0">
                      <a:solidFill>
                        <a:schemeClr val="accent2"/>
                      </a:solidFill>
                      <a:latin typeface="+mn-lt"/>
                      <a:ea typeface="+mn-ea"/>
                      <a:cs typeface="+mn-cs"/>
                    </a:defRPr>
                  </a:pPr>
                  <a:endParaRPr lang="ja-JP"/>
                </a:p>
              </c:txPr>
              <c:dLblPos val="bestFit"/>
              <c:showLegendKey val="0"/>
              <c:showVal val="0"/>
              <c:showCatName val="1"/>
              <c:showSerName val="0"/>
              <c:showPercent val="1"/>
              <c:showBubbleSize val="0"/>
            </c:dLbl>
            <c:dLbl>
              <c:idx val="2"/>
              <c:spPr>
                <a:noFill/>
                <a:ln>
                  <a:noFill/>
                </a:ln>
                <a:effectLst/>
              </c:spPr>
              <c:txPr>
                <a:bodyPr rot="0" spcFirstLastPara="1" vertOverflow="ellipsis" vert="horz" wrap="square" lIns="38100" tIns="19050" rIns="38100" bIns="19050" anchor="ctr" anchorCtr="1">
                  <a:spAutoFit/>
                </a:bodyPr>
                <a:lstStyle/>
                <a:p>
                  <a:pPr>
                    <a:defRPr sz="1800" b="1" i="0" u="none" strike="noStrike" kern="1200" spc="0" baseline="0">
                      <a:solidFill>
                        <a:schemeClr val="accent3"/>
                      </a:solidFill>
                      <a:latin typeface="+mn-lt"/>
                      <a:ea typeface="+mn-ea"/>
                      <a:cs typeface="+mn-cs"/>
                    </a:defRPr>
                  </a:pPr>
                  <a:endParaRPr lang="ja-JP"/>
                </a:p>
              </c:txPr>
              <c:dLblPos val="outEnd"/>
              <c:showLegendKey val="0"/>
              <c:showVal val="0"/>
              <c:showCatName val="1"/>
              <c:showSerName val="0"/>
              <c:showPercent val="1"/>
              <c:showBubbleSize val="0"/>
            </c:dLbl>
            <c:dLbl>
              <c:idx val="3"/>
              <c:spPr>
                <a:noFill/>
                <a:ln>
                  <a:noFill/>
                </a:ln>
                <a:effectLst/>
              </c:spPr>
              <c:txPr>
                <a:bodyPr rot="0" spcFirstLastPara="1" vertOverflow="ellipsis" vert="horz" wrap="square" lIns="38100" tIns="19050" rIns="38100" bIns="19050" anchor="ctr" anchorCtr="1">
                  <a:spAutoFit/>
                </a:bodyPr>
                <a:lstStyle/>
                <a:p>
                  <a:pPr>
                    <a:defRPr sz="1800" b="1" i="0" u="none" strike="noStrike" kern="1200" spc="0" baseline="0">
                      <a:solidFill>
                        <a:schemeClr val="accent4"/>
                      </a:solidFill>
                      <a:latin typeface="+mn-lt"/>
                      <a:ea typeface="+mn-ea"/>
                      <a:cs typeface="+mn-cs"/>
                    </a:defRPr>
                  </a:pPr>
                  <a:endParaRPr lang="ja-JP"/>
                </a:p>
              </c:txPr>
              <c:dLblPos val="outEnd"/>
              <c:showLegendKey val="0"/>
              <c:showVal val="0"/>
              <c:showCatName val="1"/>
              <c:showSerName val="0"/>
              <c:showPercent val="1"/>
              <c:showBubbleSize val="0"/>
            </c:dLbl>
            <c:dLbl>
              <c:idx val="4"/>
              <c:layout>
                <c:manualLayout>
                  <c:x val="-0.0388413526319966"/>
                  <c:y val="0.0296983107624223"/>
                </c:manualLayout>
              </c:layout>
              <c:spPr>
                <a:noFill/>
                <a:ln>
                  <a:noFill/>
                </a:ln>
                <a:effectLst/>
              </c:spPr>
              <c:txPr>
                <a:bodyPr rot="0" spcFirstLastPara="1" vertOverflow="ellipsis" vert="horz" wrap="square" lIns="38100" tIns="19050" rIns="38100" bIns="19050" anchor="ctr" anchorCtr="1">
                  <a:spAutoFit/>
                </a:bodyPr>
                <a:lstStyle/>
                <a:p>
                  <a:pPr>
                    <a:defRPr sz="1800" b="1" i="0" u="none" strike="noStrike" kern="1200" spc="0" baseline="0">
                      <a:solidFill>
                        <a:schemeClr val="accent5"/>
                      </a:solidFill>
                      <a:latin typeface="+mn-lt"/>
                      <a:ea typeface="+mn-ea"/>
                      <a:cs typeface="+mn-cs"/>
                    </a:defRPr>
                  </a:pPr>
                  <a:endParaRPr lang="ja-JP"/>
                </a:p>
              </c:txPr>
              <c:dLblPos val="bestFit"/>
              <c:showLegendKey val="0"/>
              <c:showVal val="0"/>
              <c:showCatName val="1"/>
              <c:showSerName val="0"/>
              <c:showPercent val="1"/>
              <c:showBubbleSize val="0"/>
            </c:dLbl>
            <c:spPr>
              <a:noFill/>
              <a:ln>
                <a:noFill/>
              </a:ln>
              <a:effectLst/>
            </c:spPr>
            <c:txPr>
              <a:bodyPr/>
              <a:lstStyle/>
              <a:p>
                <a:pPr>
                  <a:defRPr sz="1800"/>
                </a:pPr>
                <a:endParaRPr lang="ja-JP"/>
              </a:p>
            </c:txPr>
            <c:dLblPos val="outEnd"/>
            <c:showLegendKey val="0"/>
            <c:showVal val="0"/>
            <c:showCatName val="1"/>
            <c:showSerName val="0"/>
            <c:showPercent val="1"/>
            <c:showBubbleSize val="0"/>
            <c:showLeaderLines val="0"/>
            <c:extLst>
              <c:ext xmlns:c15="http://schemas.microsoft.com/office/drawing/2012/chart" uri="{CE6537A1-D6FC-4f65-9D91-7224C49458BB}"/>
            </c:extLst>
          </c:dLbls>
          <c:cat>
            <c:strRef>
              <c:f>Sheet1!$A$2:$A$6</c:f>
              <c:strCache>
                <c:ptCount val="5"/>
                <c:pt idx="0">
                  <c:v>大学</c:v>
                </c:pt>
                <c:pt idx="1">
                  <c:v>専修学校</c:v>
                </c:pt>
                <c:pt idx="2">
                  <c:v>能開</c:v>
                </c:pt>
                <c:pt idx="3">
                  <c:v>就職</c:v>
                </c:pt>
                <c:pt idx="4">
                  <c:v>その他</c:v>
                </c:pt>
              </c:strCache>
            </c:strRef>
          </c:cat>
          <c:val>
            <c:numRef>
              <c:f>Sheet1!$B$2:$B$6</c:f>
              <c:numCache>
                <c:formatCode>General</c:formatCode>
                <c:ptCount val="5"/>
                <c:pt idx="0">
                  <c:v>235.0</c:v>
                </c:pt>
                <c:pt idx="1">
                  <c:v>20.0</c:v>
                </c:pt>
                <c:pt idx="2">
                  <c:v>49.0</c:v>
                </c:pt>
                <c:pt idx="3">
                  <c:v>152.0</c:v>
                </c:pt>
                <c:pt idx="4">
                  <c:v>63.0</c:v>
                </c:pt>
              </c:numCache>
            </c:numRef>
          </c:val>
        </c:ser>
        <c:dLbls>
          <c:dLblPos val="outEnd"/>
          <c:showLegendKey val="0"/>
          <c:showVal val="0"/>
          <c:showCatName val="1"/>
          <c:showSerName val="0"/>
          <c:showPercent val="0"/>
          <c:showBubbleSize val="0"/>
          <c:showLeaderLines val="0"/>
        </c:dLbls>
        <c:firstSliceAng val="0"/>
      </c:pieChart>
      <c:spPr>
        <a:noFill/>
        <a:ln>
          <a:noFill/>
        </a:ln>
        <a:effectLst/>
      </c:spPr>
    </c:plotArea>
    <c:plotVisOnly val="1"/>
    <c:dispBlanksAs val="gap"/>
    <c:showDLblsOverMax val="0"/>
  </c:chart>
  <c:spPr>
    <a:noFill/>
    <a:ln>
      <a:noFill/>
    </a:ln>
    <a:effectLst/>
  </c:spPr>
  <c:txPr>
    <a:bodyPr/>
    <a:lstStyle/>
    <a:p>
      <a:pPr>
        <a:defRPr/>
      </a:pPr>
      <a:endParaRPr lang="ja-JP"/>
    </a:p>
  </c:txPr>
  <c:externalData r:id="rId1">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30" b="1" i="0" u="none" strike="noStrike" kern="1200" cap="all" baseline="0">
                <a:solidFill>
                  <a:schemeClr val="tx1">
                    <a:lumMod val="65000"/>
                    <a:lumOff val="35000"/>
                  </a:schemeClr>
                </a:solidFill>
                <a:latin typeface="+mn-lt"/>
                <a:ea typeface="+mn-ea"/>
                <a:cs typeface="+mn-cs"/>
              </a:defRPr>
            </a:pPr>
            <a:r>
              <a:rPr lang="ja-JP" altLang="ja-JP" sz="2130" b="1" i="0" cap="all" baseline="0" dirty="0" smtClean="0">
                <a:effectLst/>
              </a:rPr>
              <a:t>高等部卒業生の進路先</a:t>
            </a:r>
            <a:endParaRPr lang="ja-JP" altLang="ja-JP" sz="2130" dirty="0">
              <a:effectLst/>
            </a:endParaRPr>
          </a:p>
        </c:rich>
      </c:tx>
      <c:layout/>
      <c:overlay val="0"/>
      <c:spPr>
        <a:noFill/>
        <a:ln>
          <a:noFill/>
        </a:ln>
        <a:effectLst/>
      </c:spPr>
    </c:title>
    <c:autoTitleDeleted val="0"/>
    <c:plotArea>
      <c:layout/>
      <c:pieChart>
        <c:varyColors val="1"/>
        <c:ser>
          <c:idx val="0"/>
          <c:order val="0"/>
          <c:tx>
            <c:strRef>
              <c:f>Sheet1!$B$1</c:f>
              <c:strCache>
                <c:ptCount val="1"/>
                <c:pt idx="0">
                  <c:v>高等部卒業生の進路先</c:v>
                </c:pt>
              </c:strCache>
            </c:strRef>
          </c:tx>
          <c:dPt>
            <c:idx val="0"/>
            <c:bubble3D val="0"/>
            <c:spPr>
              <a:solidFill>
                <a:schemeClr val="accent1"/>
              </a:solidFill>
              <a:ln>
                <a:noFill/>
              </a:ln>
              <a:effectLst>
                <a:outerShdw blurRad="63500" sx="102000" sy="102000" algn="ctr" rotWithShape="0">
                  <a:prstClr val="black">
                    <a:alpha val="20000"/>
                  </a:prstClr>
                </a:outerShdw>
              </a:effectLst>
            </c:spPr>
          </c:dPt>
          <c:dPt>
            <c:idx val="1"/>
            <c:bubble3D val="0"/>
            <c:spPr>
              <a:solidFill>
                <a:schemeClr val="accent2"/>
              </a:solidFill>
              <a:ln>
                <a:noFill/>
              </a:ln>
              <a:effectLst>
                <a:outerShdw blurRad="63500" sx="102000" sy="102000" algn="ctr" rotWithShape="0">
                  <a:prstClr val="black">
                    <a:alpha val="20000"/>
                  </a:prstClr>
                </a:outerShdw>
              </a:effectLst>
            </c:spPr>
          </c:dPt>
          <c:dPt>
            <c:idx val="2"/>
            <c:bubble3D val="0"/>
            <c:spPr>
              <a:solidFill>
                <a:schemeClr val="accent3"/>
              </a:solidFill>
              <a:ln>
                <a:noFill/>
              </a:ln>
              <a:effectLst>
                <a:outerShdw blurRad="63500" sx="102000" sy="102000" algn="ctr" rotWithShape="0">
                  <a:prstClr val="black">
                    <a:alpha val="20000"/>
                  </a:prstClr>
                </a:outerShdw>
              </a:effectLst>
            </c:spPr>
          </c:dPt>
          <c:dPt>
            <c:idx val="3"/>
            <c:bubble3D val="0"/>
            <c:spPr>
              <a:solidFill>
                <a:schemeClr val="accent4"/>
              </a:solidFill>
              <a:ln>
                <a:noFill/>
              </a:ln>
              <a:effectLst>
                <a:outerShdw blurRad="63500" sx="102000" sy="102000" algn="ctr" rotWithShape="0">
                  <a:prstClr val="black">
                    <a:alpha val="20000"/>
                  </a:prstClr>
                </a:outerShdw>
              </a:effectLst>
            </c:spPr>
          </c:dPt>
          <c:dPt>
            <c:idx val="4"/>
            <c:bubble3D val="0"/>
            <c:spPr>
              <a:solidFill>
                <a:schemeClr val="accent5"/>
              </a:solidFill>
              <a:ln>
                <a:noFill/>
              </a:ln>
              <a:effectLst>
                <a:outerShdw blurRad="63500" sx="102000" sy="102000" algn="ctr" rotWithShape="0">
                  <a:prstClr val="black">
                    <a:alpha val="20000"/>
                  </a:prstClr>
                </a:outerShdw>
              </a:effectLst>
            </c:spPr>
          </c:dPt>
          <c:dLbls>
            <c:dLbl>
              <c:idx val="0"/>
              <c:layout>
                <c:manualLayout>
                  <c:x val="-0.0761542595758629"/>
                  <c:y val="-0.226594288601556"/>
                </c:manualLayout>
              </c:layout>
              <c:spPr>
                <a:noFill/>
                <a:ln>
                  <a:noFill/>
                </a:ln>
                <a:effectLst/>
              </c:spPr>
              <c:txPr>
                <a:bodyPr rot="0" spcFirstLastPara="1" vertOverflow="ellipsis" vert="horz" wrap="square" lIns="38100" tIns="19050" rIns="38100" bIns="19050" anchor="ctr" anchorCtr="1">
                  <a:spAutoFit/>
                </a:bodyPr>
                <a:lstStyle/>
                <a:p>
                  <a:pPr>
                    <a:defRPr sz="1800" b="1" i="0" u="none" strike="noStrike" kern="1200" spc="0" baseline="0">
                      <a:solidFill>
                        <a:schemeClr val="accent1"/>
                      </a:solidFill>
                      <a:latin typeface="+mn-lt"/>
                      <a:ea typeface="+mn-ea"/>
                      <a:cs typeface="+mn-cs"/>
                    </a:defRPr>
                  </a:pPr>
                  <a:endParaRPr lang="ja-JP"/>
                </a:p>
              </c:txPr>
              <c:dLblPos val="bestFit"/>
              <c:showLegendKey val="0"/>
              <c:showVal val="0"/>
              <c:showCatName val="1"/>
              <c:showSerName val="0"/>
              <c:showPercent val="1"/>
              <c:showBubbleSize val="0"/>
            </c:dLbl>
            <c:dLbl>
              <c:idx val="1"/>
              <c:layout>
                <c:manualLayout>
                  <c:x val="0.0261100318545815"/>
                  <c:y val="-0.0168740427682008"/>
                </c:manualLayout>
              </c:layout>
              <c:spPr>
                <a:noFill/>
                <a:ln>
                  <a:noFill/>
                </a:ln>
                <a:effectLst/>
              </c:spPr>
              <c:txPr>
                <a:bodyPr rot="0" spcFirstLastPara="1" vertOverflow="ellipsis" vert="horz" wrap="square" lIns="38100" tIns="19050" rIns="38100" bIns="19050" anchor="ctr" anchorCtr="1">
                  <a:spAutoFit/>
                </a:bodyPr>
                <a:lstStyle/>
                <a:p>
                  <a:pPr>
                    <a:defRPr sz="1800" b="1" i="0" u="none" strike="noStrike" kern="1200" spc="0" baseline="0">
                      <a:solidFill>
                        <a:schemeClr val="accent2"/>
                      </a:solidFill>
                      <a:latin typeface="+mn-lt"/>
                      <a:ea typeface="+mn-ea"/>
                      <a:cs typeface="+mn-cs"/>
                    </a:defRPr>
                  </a:pPr>
                  <a:endParaRPr lang="ja-JP"/>
                </a:p>
              </c:txPr>
              <c:dLblPos val="bestFit"/>
              <c:showLegendKey val="0"/>
              <c:showVal val="0"/>
              <c:showCatName val="1"/>
              <c:showSerName val="0"/>
              <c:showPercent val="1"/>
              <c:showBubbleSize val="0"/>
            </c:dLbl>
            <c:dLbl>
              <c:idx val="2"/>
              <c:layout>
                <c:manualLayout>
                  <c:x val="-0.0282860391681316"/>
                  <c:y val="-1.76773644038837E-16"/>
                </c:manualLayout>
              </c:layout>
              <c:spPr>
                <a:noFill/>
                <a:ln>
                  <a:noFill/>
                </a:ln>
                <a:effectLst/>
              </c:spPr>
              <c:txPr>
                <a:bodyPr rot="0" spcFirstLastPara="1" vertOverflow="ellipsis" vert="horz" wrap="square" lIns="38100" tIns="19050" rIns="38100" bIns="19050" anchor="ctr" anchorCtr="1">
                  <a:spAutoFit/>
                </a:bodyPr>
                <a:lstStyle/>
                <a:p>
                  <a:pPr>
                    <a:defRPr sz="1800" b="1" i="0" u="none" strike="noStrike" kern="1200" spc="0" baseline="0">
                      <a:solidFill>
                        <a:schemeClr val="accent3"/>
                      </a:solidFill>
                      <a:latin typeface="+mn-lt"/>
                      <a:ea typeface="+mn-ea"/>
                      <a:cs typeface="+mn-cs"/>
                    </a:defRPr>
                  </a:pPr>
                  <a:endParaRPr lang="ja-JP"/>
                </a:p>
              </c:txPr>
              <c:dLblPos val="bestFit"/>
              <c:showLegendKey val="0"/>
              <c:showVal val="0"/>
              <c:showCatName val="1"/>
              <c:showSerName val="0"/>
              <c:showPercent val="1"/>
              <c:showBubbleSize val="0"/>
            </c:dLbl>
            <c:dLbl>
              <c:idx val="3"/>
              <c:spPr>
                <a:noFill/>
                <a:ln>
                  <a:noFill/>
                </a:ln>
                <a:effectLst/>
              </c:spPr>
              <c:txPr>
                <a:bodyPr rot="0" spcFirstLastPara="1" vertOverflow="ellipsis" vert="horz" wrap="square" lIns="38100" tIns="19050" rIns="38100" bIns="19050" anchor="ctr" anchorCtr="1">
                  <a:spAutoFit/>
                </a:bodyPr>
                <a:lstStyle/>
                <a:p>
                  <a:pPr>
                    <a:defRPr sz="1800" b="1" i="0" u="none" strike="noStrike" kern="1200" spc="0" baseline="0">
                      <a:solidFill>
                        <a:schemeClr val="accent4"/>
                      </a:solidFill>
                      <a:latin typeface="+mn-lt"/>
                      <a:ea typeface="+mn-ea"/>
                      <a:cs typeface="+mn-cs"/>
                    </a:defRPr>
                  </a:pPr>
                  <a:endParaRPr lang="ja-JP"/>
                </a:p>
              </c:txPr>
              <c:dLblPos val="outEnd"/>
              <c:showLegendKey val="0"/>
              <c:showVal val="0"/>
              <c:showCatName val="1"/>
              <c:showSerName val="0"/>
              <c:showPercent val="1"/>
              <c:showBubbleSize val="0"/>
            </c:dLbl>
            <c:dLbl>
              <c:idx val="4"/>
              <c:spPr>
                <a:noFill/>
                <a:ln>
                  <a:noFill/>
                </a:ln>
                <a:effectLst/>
              </c:spPr>
              <c:txPr>
                <a:bodyPr rot="0" spcFirstLastPara="1" vertOverflow="ellipsis" vert="horz" wrap="square" lIns="38100" tIns="19050" rIns="38100" bIns="19050" anchor="ctr" anchorCtr="1">
                  <a:spAutoFit/>
                </a:bodyPr>
                <a:lstStyle/>
                <a:p>
                  <a:pPr>
                    <a:defRPr sz="1800" b="1" i="0" u="none" strike="noStrike" kern="1200" spc="0" baseline="0">
                      <a:solidFill>
                        <a:schemeClr val="accent5"/>
                      </a:solidFill>
                      <a:latin typeface="+mn-lt"/>
                      <a:ea typeface="+mn-ea"/>
                      <a:cs typeface="+mn-cs"/>
                    </a:defRPr>
                  </a:pPr>
                  <a:endParaRPr lang="ja-JP"/>
                </a:p>
              </c:txPr>
              <c:dLblPos val="outEnd"/>
              <c:showLegendKey val="0"/>
              <c:showVal val="0"/>
              <c:showCatName val="1"/>
              <c:showSerName val="0"/>
              <c:showPercent val="1"/>
              <c:showBubbleSize val="0"/>
            </c:dLbl>
            <c:spPr>
              <a:noFill/>
              <a:ln>
                <a:noFill/>
              </a:ln>
              <a:effectLst/>
            </c:spPr>
            <c:txPr>
              <a:bodyPr/>
              <a:lstStyle/>
              <a:p>
                <a:pPr>
                  <a:defRPr sz="1800"/>
                </a:pPr>
                <a:endParaRPr lang="ja-JP"/>
              </a:p>
            </c:txPr>
            <c:dLblPos val="outEnd"/>
            <c:showLegendKey val="0"/>
            <c:showVal val="0"/>
            <c:showCatName val="1"/>
            <c:showSerName val="0"/>
            <c:showPercent val="1"/>
            <c:showBubbleSize val="0"/>
            <c:showLeaderLines val="0"/>
            <c:extLst>
              <c:ext xmlns:c15="http://schemas.microsoft.com/office/drawing/2012/chart" uri="{CE6537A1-D6FC-4f65-9D91-7224C49458BB}"/>
            </c:extLst>
          </c:dLbls>
          <c:cat>
            <c:strRef>
              <c:f>Sheet1!$A$2:$A$6</c:f>
              <c:strCache>
                <c:ptCount val="5"/>
                <c:pt idx="0">
                  <c:v>大学</c:v>
                </c:pt>
                <c:pt idx="1">
                  <c:v>専修学校</c:v>
                </c:pt>
                <c:pt idx="2">
                  <c:v>能開</c:v>
                </c:pt>
                <c:pt idx="3">
                  <c:v>就職</c:v>
                </c:pt>
                <c:pt idx="4">
                  <c:v>その他</c:v>
                </c:pt>
              </c:strCache>
            </c:strRef>
          </c:cat>
          <c:val>
            <c:numRef>
              <c:f>Sheet1!$B$2:$B$6</c:f>
              <c:numCache>
                <c:formatCode>General</c:formatCode>
                <c:ptCount val="5"/>
                <c:pt idx="0">
                  <c:v>177.0</c:v>
                </c:pt>
                <c:pt idx="1">
                  <c:v>10.0</c:v>
                </c:pt>
                <c:pt idx="2">
                  <c:v>15.0</c:v>
                </c:pt>
                <c:pt idx="3">
                  <c:v>159.0</c:v>
                </c:pt>
                <c:pt idx="4">
                  <c:v>78.0</c:v>
                </c:pt>
              </c:numCache>
            </c:numRef>
          </c:val>
        </c:ser>
        <c:dLbls>
          <c:dLblPos val="outEnd"/>
          <c:showLegendKey val="0"/>
          <c:showVal val="0"/>
          <c:showCatName val="1"/>
          <c:showSerName val="0"/>
          <c:showPercent val="0"/>
          <c:showBubbleSize val="0"/>
          <c:showLeaderLines val="0"/>
        </c:dLbls>
        <c:firstSliceAng val="0"/>
      </c:pieChart>
      <c:spPr>
        <a:noFill/>
        <a:ln>
          <a:noFill/>
        </a:ln>
        <a:effectLst/>
      </c:spPr>
    </c:plotArea>
    <c:plotVisOnly val="1"/>
    <c:dispBlanksAs val="gap"/>
    <c:showDLblsOverMax val="0"/>
  </c:chart>
  <c:spPr>
    <a:noFill/>
    <a:ln>
      <a:noFill/>
    </a:ln>
    <a:effectLst/>
  </c:spPr>
  <c:txPr>
    <a:bodyPr/>
    <a:lstStyle/>
    <a:p>
      <a:pPr>
        <a:defRPr/>
      </a:pPr>
      <a:endParaRPr lang="ja-JP"/>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layout>
        <c:manualLayout>
          <c:xMode val="edge"/>
          <c:yMode val="edge"/>
          <c:x val="0.276499020966008"/>
          <c:y val="0.0"/>
        </c:manualLayout>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ja-JP"/>
        </a:p>
      </c:txPr>
    </c:title>
    <c:autoTitleDeleted val="0"/>
    <c:plotArea>
      <c:layout>
        <c:manualLayout>
          <c:layoutTarget val="inner"/>
          <c:xMode val="edge"/>
          <c:yMode val="edge"/>
          <c:x val="0.194067005130216"/>
          <c:y val="0.156554538304525"/>
          <c:w val="0.562631797089074"/>
          <c:h val="0.599673254865157"/>
        </c:manualLayout>
      </c:layout>
      <c:pieChart>
        <c:varyColors val="1"/>
        <c:ser>
          <c:idx val="0"/>
          <c:order val="0"/>
          <c:tx>
            <c:strRef>
              <c:f>Sheet1!$B$1</c:f>
              <c:strCache>
                <c:ptCount val="1"/>
                <c:pt idx="0">
                  <c:v>普通高校卒業生の就労先</c:v>
                </c:pt>
              </c:strCache>
            </c:strRef>
          </c:tx>
          <c:dPt>
            <c:idx val="0"/>
            <c:bubble3D val="0"/>
            <c:spPr>
              <a:solidFill>
                <a:schemeClr val="accent1"/>
              </a:solidFill>
              <a:ln w="19050">
                <a:solidFill>
                  <a:schemeClr val="lt1"/>
                </a:solidFill>
              </a:ln>
              <a:effectLst/>
            </c:spPr>
          </c:dPt>
          <c:dPt>
            <c:idx val="1"/>
            <c:bubble3D val="0"/>
            <c:spPr>
              <a:solidFill>
                <a:schemeClr val="accent2"/>
              </a:solidFill>
              <a:ln w="19050">
                <a:solidFill>
                  <a:schemeClr val="lt1"/>
                </a:solidFill>
              </a:ln>
              <a:effectLst/>
            </c:spPr>
          </c:dPt>
          <c:dPt>
            <c:idx val="2"/>
            <c:bubble3D val="0"/>
            <c:spPr>
              <a:solidFill>
                <a:schemeClr val="accent3"/>
              </a:solidFill>
              <a:ln w="19050">
                <a:solidFill>
                  <a:schemeClr val="lt1"/>
                </a:solidFill>
              </a:ln>
              <a:effectLst/>
            </c:spPr>
          </c:dPt>
          <c:dPt>
            <c:idx val="3"/>
            <c:bubble3D val="0"/>
            <c:spPr>
              <a:solidFill>
                <a:schemeClr val="accent4"/>
              </a:solidFill>
              <a:ln w="19050">
                <a:solidFill>
                  <a:schemeClr val="lt1"/>
                </a:solidFill>
              </a:ln>
              <a:effectLst/>
            </c:spPr>
          </c:dPt>
          <c:dPt>
            <c:idx val="4"/>
            <c:bubble3D val="0"/>
            <c:spPr>
              <a:solidFill>
                <a:schemeClr val="accent5"/>
              </a:solidFill>
              <a:ln w="19050">
                <a:solidFill>
                  <a:schemeClr val="lt1"/>
                </a:solidFill>
              </a:ln>
              <a:effectLst/>
            </c:spPr>
          </c:dPt>
          <c:dPt>
            <c:idx val="5"/>
            <c:bubble3D val="0"/>
            <c:spPr>
              <a:solidFill>
                <a:schemeClr val="accent6"/>
              </a:solidFill>
              <a:ln w="19050">
                <a:solidFill>
                  <a:schemeClr val="lt1"/>
                </a:solidFill>
              </a:ln>
              <a:effectLst/>
            </c:spPr>
          </c:dPt>
          <c:dPt>
            <c:idx val="6"/>
            <c:bubble3D val="0"/>
            <c:spPr>
              <a:solidFill>
                <a:schemeClr val="accent1">
                  <a:lumMod val="60000"/>
                </a:schemeClr>
              </a:solidFill>
              <a:ln w="19050">
                <a:solidFill>
                  <a:schemeClr val="lt1"/>
                </a:solidFill>
              </a:ln>
              <a:effectLst/>
            </c:spPr>
          </c:dPt>
          <c:dPt>
            <c:idx val="7"/>
            <c:bubble3D val="0"/>
            <c:spPr>
              <a:solidFill>
                <a:schemeClr val="accent2">
                  <a:lumMod val="60000"/>
                </a:schemeClr>
              </a:solidFill>
              <a:ln w="19050">
                <a:solidFill>
                  <a:schemeClr val="lt1"/>
                </a:solidFill>
              </a:ln>
              <a:effectLst/>
            </c:spPr>
          </c:dPt>
          <c:dPt>
            <c:idx val="8"/>
            <c:bubble3D val="0"/>
            <c:spPr>
              <a:solidFill>
                <a:schemeClr val="accent3">
                  <a:lumMod val="60000"/>
                </a:schemeClr>
              </a:solidFill>
              <a:ln w="19050">
                <a:solidFill>
                  <a:schemeClr val="lt1"/>
                </a:solidFill>
              </a:ln>
              <a:effectLst/>
            </c:spPr>
          </c:dPt>
          <c:dPt>
            <c:idx val="9"/>
            <c:bubble3D val="0"/>
            <c:spPr>
              <a:solidFill>
                <a:schemeClr val="accent4">
                  <a:lumMod val="60000"/>
                </a:schemeClr>
              </a:solidFill>
              <a:ln w="19050">
                <a:solidFill>
                  <a:schemeClr val="lt1"/>
                </a:solidFill>
              </a:ln>
              <a:effectLst/>
            </c:spPr>
          </c:dPt>
          <c:dPt>
            <c:idx val="10"/>
            <c:bubble3D val="0"/>
            <c:spPr>
              <a:solidFill>
                <a:schemeClr val="accent5">
                  <a:lumMod val="60000"/>
                </a:schemeClr>
              </a:solidFill>
              <a:ln w="19050">
                <a:solidFill>
                  <a:schemeClr val="lt1"/>
                </a:solidFill>
              </a:ln>
              <a:effectLst/>
            </c:spPr>
          </c:dPt>
          <c:dLbls>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15:layout/>
              </c:ext>
            </c:extLst>
          </c:dLbls>
          <c:cat>
            <c:strRef>
              <c:f>Sheet1!$A$2:$A$12</c:f>
              <c:strCache>
                <c:ptCount val="11"/>
                <c:pt idx="0">
                  <c:v>専門職</c:v>
                </c:pt>
                <c:pt idx="1">
                  <c:v>事務職</c:v>
                </c:pt>
                <c:pt idx="2">
                  <c:v>販売職</c:v>
                </c:pt>
                <c:pt idx="3">
                  <c:v>農林業</c:v>
                </c:pt>
                <c:pt idx="4">
                  <c:v>漁業</c:v>
                </c:pt>
                <c:pt idx="5">
                  <c:v>採鉱採石</c:v>
                </c:pt>
                <c:pt idx="6">
                  <c:v>運輸通信</c:v>
                </c:pt>
                <c:pt idx="7">
                  <c:v>技能生産</c:v>
                </c:pt>
                <c:pt idx="8">
                  <c:v>保安職</c:v>
                </c:pt>
                <c:pt idx="9">
                  <c:v>サービス職</c:v>
                </c:pt>
                <c:pt idx="10">
                  <c:v>その他</c:v>
                </c:pt>
              </c:strCache>
            </c:strRef>
          </c:cat>
          <c:val>
            <c:numRef>
              <c:f>Sheet1!$B$2:$B$12</c:f>
              <c:numCache>
                <c:formatCode>General</c:formatCode>
                <c:ptCount val="11"/>
                <c:pt idx="0">
                  <c:v>23844.0</c:v>
                </c:pt>
                <c:pt idx="1">
                  <c:v>205214.0</c:v>
                </c:pt>
                <c:pt idx="2">
                  <c:v>108343.0</c:v>
                </c:pt>
                <c:pt idx="3">
                  <c:v>11161.0</c:v>
                </c:pt>
                <c:pt idx="4">
                  <c:v>1726.0</c:v>
                </c:pt>
                <c:pt idx="5">
                  <c:v>345.0</c:v>
                </c:pt>
                <c:pt idx="6">
                  <c:v>15990.0</c:v>
                </c:pt>
                <c:pt idx="7">
                  <c:v>160642.0</c:v>
                </c:pt>
                <c:pt idx="8">
                  <c:v>19276.0</c:v>
                </c:pt>
                <c:pt idx="9">
                  <c:v>42325.0</c:v>
                </c:pt>
                <c:pt idx="10">
                  <c:v>7725.0</c:v>
                </c:pt>
              </c:numCache>
            </c:numRef>
          </c:val>
        </c:ser>
        <c:ser>
          <c:idx val="1"/>
          <c:order val="1"/>
          <c:tx>
            <c:strRef>
              <c:f>Sheet1!$C$1</c:f>
              <c:strCache>
                <c:ptCount val="1"/>
                <c:pt idx="0">
                  <c:v>列1</c:v>
                </c:pt>
              </c:strCache>
            </c:strRef>
          </c:tx>
          <c:dPt>
            <c:idx val="0"/>
            <c:bubble3D val="0"/>
            <c:spPr>
              <a:solidFill>
                <a:schemeClr val="accent1"/>
              </a:solidFill>
              <a:ln w="19050">
                <a:solidFill>
                  <a:schemeClr val="lt1"/>
                </a:solidFill>
              </a:ln>
              <a:effectLst/>
            </c:spPr>
          </c:dPt>
          <c:dPt>
            <c:idx val="1"/>
            <c:bubble3D val="0"/>
            <c:spPr>
              <a:solidFill>
                <a:schemeClr val="accent2"/>
              </a:solidFill>
              <a:ln w="19050">
                <a:solidFill>
                  <a:schemeClr val="lt1"/>
                </a:solidFill>
              </a:ln>
              <a:effectLst/>
            </c:spPr>
          </c:dPt>
          <c:dPt>
            <c:idx val="2"/>
            <c:bubble3D val="0"/>
            <c:spPr>
              <a:solidFill>
                <a:schemeClr val="accent3"/>
              </a:solidFill>
              <a:ln w="19050">
                <a:solidFill>
                  <a:schemeClr val="lt1"/>
                </a:solidFill>
              </a:ln>
              <a:effectLst/>
            </c:spPr>
          </c:dPt>
          <c:dPt>
            <c:idx val="3"/>
            <c:bubble3D val="0"/>
            <c:spPr>
              <a:solidFill>
                <a:schemeClr val="accent4"/>
              </a:solidFill>
              <a:ln w="19050">
                <a:solidFill>
                  <a:schemeClr val="lt1"/>
                </a:solidFill>
              </a:ln>
              <a:effectLst/>
            </c:spPr>
          </c:dPt>
          <c:dPt>
            <c:idx val="4"/>
            <c:bubble3D val="0"/>
            <c:spPr>
              <a:solidFill>
                <a:schemeClr val="accent5"/>
              </a:solidFill>
              <a:ln w="19050">
                <a:solidFill>
                  <a:schemeClr val="lt1"/>
                </a:solidFill>
              </a:ln>
              <a:effectLst/>
            </c:spPr>
          </c:dPt>
          <c:dPt>
            <c:idx val="5"/>
            <c:bubble3D val="0"/>
            <c:spPr>
              <a:solidFill>
                <a:schemeClr val="accent6"/>
              </a:solidFill>
              <a:ln w="19050">
                <a:solidFill>
                  <a:schemeClr val="lt1"/>
                </a:solidFill>
              </a:ln>
              <a:effectLst/>
            </c:spPr>
          </c:dPt>
          <c:dPt>
            <c:idx val="6"/>
            <c:bubble3D val="0"/>
            <c:spPr>
              <a:solidFill>
                <a:schemeClr val="accent1">
                  <a:lumMod val="60000"/>
                </a:schemeClr>
              </a:solidFill>
              <a:ln w="19050">
                <a:solidFill>
                  <a:schemeClr val="lt1"/>
                </a:solidFill>
              </a:ln>
              <a:effectLst/>
            </c:spPr>
          </c:dPt>
          <c:dPt>
            <c:idx val="7"/>
            <c:bubble3D val="0"/>
            <c:spPr>
              <a:solidFill>
                <a:schemeClr val="accent2">
                  <a:lumMod val="60000"/>
                </a:schemeClr>
              </a:solidFill>
              <a:ln w="19050">
                <a:solidFill>
                  <a:schemeClr val="lt1"/>
                </a:solidFill>
              </a:ln>
              <a:effectLst/>
            </c:spPr>
          </c:dPt>
          <c:dPt>
            <c:idx val="8"/>
            <c:bubble3D val="0"/>
            <c:spPr>
              <a:solidFill>
                <a:schemeClr val="accent3">
                  <a:lumMod val="60000"/>
                </a:schemeClr>
              </a:solidFill>
              <a:ln w="19050">
                <a:solidFill>
                  <a:schemeClr val="lt1"/>
                </a:solidFill>
              </a:ln>
              <a:effectLst/>
            </c:spPr>
          </c:dPt>
          <c:dPt>
            <c:idx val="9"/>
            <c:bubble3D val="0"/>
            <c:spPr>
              <a:solidFill>
                <a:schemeClr val="accent4">
                  <a:lumMod val="60000"/>
                </a:schemeClr>
              </a:solidFill>
              <a:ln w="19050">
                <a:solidFill>
                  <a:schemeClr val="lt1"/>
                </a:solidFill>
              </a:ln>
              <a:effectLst/>
            </c:spPr>
          </c:dPt>
          <c:dPt>
            <c:idx val="10"/>
            <c:bubble3D val="0"/>
            <c:spPr>
              <a:solidFill>
                <a:schemeClr val="accent5">
                  <a:lumMod val="60000"/>
                </a:schemeClr>
              </a:solidFill>
              <a:ln w="19050">
                <a:solidFill>
                  <a:schemeClr val="lt1"/>
                </a:solidFill>
              </a:ln>
              <a:effectLst/>
            </c:spPr>
          </c:dPt>
          <c:cat>
            <c:strRef>
              <c:f>Sheet1!$A$2:$A$12</c:f>
              <c:strCache>
                <c:ptCount val="11"/>
                <c:pt idx="0">
                  <c:v>専門職</c:v>
                </c:pt>
                <c:pt idx="1">
                  <c:v>事務職</c:v>
                </c:pt>
                <c:pt idx="2">
                  <c:v>販売職</c:v>
                </c:pt>
                <c:pt idx="3">
                  <c:v>農林業</c:v>
                </c:pt>
                <c:pt idx="4">
                  <c:v>漁業</c:v>
                </c:pt>
                <c:pt idx="5">
                  <c:v>採鉱採石</c:v>
                </c:pt>
                <c:pt idx="6">
                  <c:v>運輸通信</c:v>
                </c:pt>
                <c:pt idx="7">
                  <c:v>技能生産</c:v>
                </c:pt>
                <c:pt idx="8">
                  <c:v>保安職</c:v>
                </c:pt>
                <c:pt idx="9">
                  <c:v>サービス職</c:v>
                </c:pt>
                <c:pt idx="10">
                  <c:v>その他</c:v>
                </c:pt>
              </c:strCache>
            </c:strRef>
          </c:cat>
          <c:val>
            <c:numRef>
              <c:f>Sheet1!$C$2:$C$12</c:f>
              <c:numCache>
                <c:formatCode>General</c:formatCode>
                <c:ptCount val="11"/>
              </c:numCache>
            </c:numRef>
          </c:val>
        </c:ser>
        <c:ser>
          <c:idx val="2"/>
          <c:order val="2"/>
          <c:tx>
            <c:strRef>
              <c:f>Sheet1!$D$1</c:f>
              <c:strCache>
                <c:ptCount val="1"/>
                <c:pt idx="0">
                  <c:v>列2</c:v>
                </c:pt>
              </c:strCache>
            </c:strRef>
          </c:tx>
          <c:dPt>
            <c:idx val="0"/>
            <c:bubble3D val="0"/>
            <c:spPr>
              <a:solidFill>
                <a:schemeClr val="accent1"/>
              </a:solidFill>
              <a:ln w="19050">
                <a:solidFill>
                  <a:schemeClr val="lt1"/>
                </a:solidFill>
              </a:ln>
              <a:effectLst/>
            </c:spPr>
          </c:dPt>
          <c:dPt>
            <c:idx val="1"/>
            <c:bubble3D val="0"/>
            <c:spPr>
              <a:solidFill>
                <a:schemeClr val="accent2"/>
              </a:solidFill>
              <a:ln w="19050">
                <a:solidFill>
                  <a:schemeClr val="lt1"/>
                </a:solidFill>
              </a:ln>
              <a:effectLst/>
            </c:spPr>
          </c:dPt>
          <c:dPt>
            <c:idx val="2"/>
            <c:bubble3D val="0"/>
            <c:spPr>
              <a:solidFill>
                <a:schemeClr val="accent3"/>
              </a:solidFill>
              <a:ln w="19050">
                <a:solidFill>
                  <a:schemeClr val="lt1"/>
                </a:solidFill>
              </a:ln>
              <a:effectLst/>
            </c:spPr>
          </c:dPt>
          <c:dPt>
            <c:idx val="3"/>
            <c:bubble3D val="0"/>
            <c:spPr>
              <a:solidFill>
                <a:schemeClr val="accent4"/>
              </a:solidFill>
              <a:ln w="19050">
                <a:solidFill>
                  <a:schemeClr val="lt1"/>
                </a:solidFill>
              </a:ln>
              <a:effectLst/>
            </c:spPr>
          </c:dPt>
          <c:dPt>
            <c:idx val="4"/>
            <c:bubble3D val="0"/>
            <c:spPr>
              <a:solidFill>
                <a:schemeClr val="accent5"/>
              </a:solidFill>
              <a:ln w="19050">
                <a:solidFill>
                  <a:schemeClr val="lt1"/>
                </a:solidFill>
              </a:ln>
              <a:effectLst/>
            </c:spPr>
          </c:dPt>
          <c:dPt>
            <c:idx val="5"/>
            <c:bubble3D val="0"/>
            <c:spPr>
              <a:solidFill>
                <a:schemeClr val="accent6"/>
              </a:solidFill>
              <a:ln w="19050">
                <a:solidFill>
                  <a:schemeClr val="lt1"/>
                </a:solidFill>
              </a:ln>
              <a:effectLst/>
            </c:spPr>
          </c:dPt>
          <c:dPt>
            <c:idx val="6"/>
            <c:bubble3D val="0"/>
            <c:spPr>
              <a:solidFill>
                <a:schemeClr val="accent1">
                  <a:lumMod val="60000"/>
                </a:schemeClr>
              </a:solidFill>
              <a:ln w="19050">
                <a:solidFill>
                  <a:schemeClr val="lt1"/>
                </a:solidFill>
              </a:ln>
              <a:effectLst/>
            </c:spPr>
          </c:dPt>
          <c:dPt>
            <c:idx val="7"/>
            <c:bubble3D val="0"/>
            <c:spPr>
              <a:solidFill>
                <a:schemeClr val="accent2">
                  <a:lumMod val="60000"/>
                </a:schemeClr>
              </a:solidFill>
              <a:ln w="19050">
                <a:solidFill>
                  <a:schemeClr val="lt1"/>
                </a:solidFill>
              </a:ln>
              <a:effectLst/>
            </c:spPr>
          </c:dPt>
          <c:dPt>
            <c:idx val="8"/>
            <c:bubble3D val="0"/>
            <c:spPr>
              <a:solidFill>
                <a:schemeClr val="accent3">
                  <a:lumMod val="60000"/>
                </a:schemeClr>
              </a:solidFill>
              <a:ln w="19050">
                <a:solidFill>
                  <a:schemeClr val="lt1"/>
                </a:solidFill>
              </a:ln>
              <a:effectLst/>
            </c:spPr>
          </c:dPt>
          <c:dPt>
            <c:idx val="9"/>
            <c:bubble3D val="0"/>
            <c:spPr>
              <a:solidFill>
                <a:schemeClr val="accent4">
                  <a:lumMod val="60000"/>
                </a:schemeClr>
              </a:solidFill>
              <a:ln w="19050">
                <a:solidFill>
                  <a:schemeClr val="lt1"/>
                </a:solidFill>
              </a:ln>
              <a:effectLst/>
            </c:spPr>
          </c:dPt>
          <c:dPt>
            <c:idx val="10"/>
            <c:bubble3D val="0"/>
            <c:spPr>
              <a:solidFill>
                <a:schemeClr val="accent5">
                  <a:lumMod val="60000"/>
                </a:schemeClr>
              </a:solidFill>
              <a:ln w="19050">
                <a:solidFill>
                  <a:schemeClr val="lt1"/>
                </a:solidFill>
              </a:ln>
              <a:effectLst/>
            </c:spPr>
          </c:dPt>
          <c:cat>
            <c:strRef>
              <c:f>Sheet1!$A$2:$A$12</c:f>
              <c:strCache>
                <c:ptCount val="11"/>
                <c:pt idx="0">
                  <c:v>専門職</c:v>
                </c:pt>
                <c:pt idx="1">
                  <c:v>事務職</c:v>
                </c:pt>
                <c:pt idx="2">
                  <c:v>販売職</c:v>
                </c:pt>
                <c:pt idx="3">
                  <c:v>農林業</c:v>
                </c:pt>
                <c:pt idx="4">
                  <c:v>漁業</c:v>
                </c:pt>
                <c:pt idx="5">
                  <c:v>採鉱採石</c:v>
                </c:pt>
                <c:pt idx="6">
                  <c:v>運輸通信</c:v>
                </c:pt>
                <c:pt idx="7">
                  <c:v>技能生産</c:v>
                </c:pt>
                <c:pt idx="8">
                  <c:v>保安職</c:v>
                </c:pt>
                <c:pt idx="9">
                  <c:v>サービス職</c:v>
                </c:pt>
                <c:pt idx="10">
                  <c:v>その他</c:v>
                </c:pt>
              </c:strCache>
            </c:strRef>
          </c:cat>
          <c:val>
            <c:numRef>
              <c:f>Sheet1!$D$2:$D$12</c:f>
              <c:numCache>
                <c:formatCode>General</c:formatCode>
                <c:ptCount val="11"/>
              </c:numCache>
            </c:numRef>
          </c:val>
        </c:ser>
        <c:dLbls>
          <c:showLegendKey val="0"/>
          <c:showVal val="0"/>
          <c:showCatName val="0"/>
          <c:showSerName val="0"/>
          <c:showPercent val="0"/>
          <c:showBubbleSize val="0"/>
          <c:showLeaderLines val="1"/>
        </c:dLbls>
        <c:firstSliceAng val="0"/>
      </c:pieChart>
      <c:spPr>
        <a:noFill/>
        <a:ln>
          <a:noFill/>
        </a:ln>
        <a:effectLst/>
      </c:spPr>
    </c:plotArea>
    <c:legend>
      <c:legendPos val="b"/>
      <c:layout>
        <c:manualLayout>
          <c:xMode val="edge"/>
          <c:yMode val="edge"/>
          <c:x val="0.0521118800638273"/>
          <c:y val="0.852677610628595"/>
          <c:w val="0.910760339524302"/>
          <c:h val="0.147322389371405"/>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ja-JP"/>
        </a:p>
      </c:txPr>
    </c:legend>
    <c:plotVisOnly val="1"/>
    <c:dispBlanksAs val="gap"/>
    <c:showDLblsOverMax val="0"/>
  </c:chart>
  <c:spPr>
    <a:noFill/>
    <a:ln>
      <a:noFill/>
    </a:ln>
    <a:effectLst/>
  </c:spPr>
  <c:txPr>
    <a:bodyPr/>
    <a:lstStyle/>
    <a:p>
      <a:pPr>
        <a:defRPr/>
      </a:pPr>
      <a:endParaRPr lang="ja-JP"/>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ja-JP" altLang="en-US" dirty="0" smtClean="0"/>
              <a:t>聾学校高等部卒業生　</a:t>
            </a:r>
            <a:endParaRPr lang="zh-TW" altLang="en-US" dirty="0"/>
          </a:p>
        </c:rich>
      </c:tx>
      <c:layout>
        <c:manualLayout>
          <c:xMode val="edge"/>
          <c:yMode val="edge"/>
          <c:x val="0.302206440357453"/>
          <c:y val="0.00865936348223688"/>
        </c:manualLayout>
      </c:layout>
      <c:overlay val="0"/>
      <c:spPr>
        <a:noFill/>
        <a:ln>
          <a:noFill/>
        </a:ln>
        <a:effectLst/>
      </c:spPr>
    </c:title>
    <c:autoTitleDeleted val="0"/>
    <c:plotArea>
      <c:layout>
        <c:manualLayout>
          <c:layoutTarget val="inner"/>
          <c:xMode val="edge"/>
          <c:yMode val="edge"/>
          <c:x val="0.19369631024141"/>
          <c:y val="0.183025022492185"/>
          <c:w val="0.61944417377685"/>
          <c:h val="0.588417385410882"/>
        </c:manualLayout>
      </c:layout>
      <c:pieChart>
        <c:varyColors val="1"/>
        <c:ser>
          <c:idx val="0"/>
          <c:order val="0"/>
          <c:tx>
            <c:strRef>
              <c:f>Sheet1!$B$1</c:f>
              <c:strCache>
                <c:ptCount val="1"/>
                <c:pt idx="0">
                  <c:v>職業別就職者数</c:v>
                </c:pt>
              </c:strCache>
            </c:strRef>
          </c:tx>
          <c:dPt>
            <c:idx val="0"/>
            <c:bubble3D val="0"/>
            <c:spPr>
              <a:solidFill>
                <a:schemeClr val="accent1"/>
              </a:solidFill>
              <a:ln w="19050">
                <a:solidFill>
                  <a:schemeClr val="lt1"/>
                </a:solidFill>
              </a:ln>
              <a:effectLst/>
            </c:spPr>
          </c:dPt>
          <c:dPt>
            <c:idx val="1"/>
            <c:bubble3D val="0"/>
            <c:spPr>
              <a:solidFill>
                <a:schemeClr val="accent2"/>
              </a:solidFill>
              <a:ln w="19050">
                <a:solidFill>
                  <a:schemeClr val="lt1"/>
                </a:solidFill>
              </a:ln>
              <a:effectLst/>
            </c:spPr>
          </c:dPt>
          <c:dPt>
            <c:idx val="2"/>
            <c:bubble3D val="0"/>
            <c:spPr>
              <a:solidFill>
                <a:schemeClr val="accent3"/>
              </a:solidFill>
              <a:ln w="19050">
                <a:solidFill>
                  <a:schemeClr val="lt1"/>
                </a:solidFill>
              </a:ln>
              <a:effectLst/>
            </c:spPr>
          </c:dPt>
          <c:dPt>
            <c:idx val="3"/>
            <c:bubble3D val="0"/>
            <c:spPr>
              <a:solidFill>
                <a:schemeClr val="accent4"/>
              </a:solidFill>
              <a:ln w="19050">
                <a:solidFill>
                  <a:schemeClr val="lt1"/>
                </a:solidFill>
              </a:ln>
              <a:effectLst/>
            </c:spPr>
          </c:dPt>
          <c:dPt>
            <c:idx val="4"/>
            <c:bubble3D val="0"/>
            <c:spPr>
              <a:solidFill>
                <a:schemeClr val="accent5"/>
              </a:solidFill>
              <a:ln w="19050">
                <a:solidFill>
                  <a:schemeClr val="lt1"/>
                </a:solidFill>
              </a:ln>
              <a:effectLst/>
            </c:spPr>
          </c:dPt>
          <c:dPt>
            <c:idx val="5"/>
            <c:bubble3D val="0"/>
            <c:spPr>
              <a:solidFill>
                <a:schemeClr val="accent6"/>
              </a:solidFill>
              <a:ln w="19050">
                <a:solidFill>
                  <a:schemeClr val="lt1"/>
                </a:solidFill>
              </a:ln>
              <a:effectLst/>
            </c:spPr>
          </c:dPt>
          <c:dPt>
            <c:idx val="6"/>
            <c:bubble3D val="0"/>
            <c:spPr>
              <a:solidFill>
                <a:schemeClr val="accent1">
                  <a:lumMod val="60000"/>
                </a:schemeClr>
              </a:solidFill>
              <a:ln w="19050">
                <a:solidFill>
                  <a:schemeClr val="lt1"/>
                </a:solidFill>
              </a:ln>
              <a:effectLst/>
            </c:spPr>
          </c:dPt>
          <c:dPt>
            <c:idx val="7"/>
            <c:bubble3D val="0"/>
            <c:spPr>
              <a:solidFill>
                <a:schemeClr val="accent2">
                  <a:lumMod val="60000"/>
                </a:schemeClr>
              </a:solidFill>
              <a:ln w="19050">
                <a:solidFill>
                  <a:schemeClr val="lt1"/>
                </a:solidFill>
              </a:ln>
              <a:effectLst/>
            </c:spPr>
          </c:dPt>
          <c:dPt>
            <c:idx val="8"/>
            <c:bubble3D val="0"/>
            <c:spPr>
              <a:solidFill>
                <a:schemeClr val="accent3">
                  <a:lumMod val="60000"/>
                </a:schemeClr>
              </a:solidFill>
              <a:ln w="19050">
                <a:solidFill>
                  <a:schemeClr val="lt1"/>
                </a:solidFill>
              </a:ln>
              <a:effectLst/>
            </c:spPr>
          </c:dPt>
          <c:dPt>
            <c:idx val="9"/>
            <c:bubble3D val="0"/>
            <c:spPr>
              <a:solidFill>
                <a:schemeClr val="accent4">
                  <a:lumMod val="60000"/>
                </a:schemeClr>
              </a:solidFill>
              <a:ln w="19050">
                <a:solidFill>
                  <a:schemeClr val="lt1"/>
                </a:solidFill>
              </a:ln>
              <a:effectLst/>
            </c:spPr>
          </c:dPt>
          <c:dPt>
            <c:idx val="10"/>
            <c:bubble3D val="0"/>
            <c:spPr>
              <a:solidFill>
                <a:schemeClr val="accent5">
                  <a:lumMod val="60000"/>
                </a:schemeClr>
              </a:solidFill>
              <a:ln w="19050">
                <a:solidFill>
                  <a:schemeClr val="lt1"/>
                </a:solidFill>
              </a:ln>
              <a:effectLst/>
            </c:spPr>
          </c:dPt>
          <c:dPt>
            <c:idx val="11"/>
            <c:bubble3D val="0"/>
            <c:spPr>
              <a:solidFill>
                <a:schemeClr val="accent6">
                  <a:lumMod val="60000"/>
                </a:schemeClr>
              </a:solidFill>
              <a:ln w="19050">
                <a:solidFill>
                  <a:schemeClr val="lt1"/>
                </a:solidFill>
              </a:ln>
              <a:effectLst/>
            </c:spPr>
          </c:dPt>
          <c:dLbls>
            <c:dLbl>
              <c:idx val="5"/>
              <c:layout>
                <c:manualLayout>
                  <c:x val="0.00208043188140058"/>
                  <c:y val="0.0225099130961281"/>
                </c:manualLayout>
              </c:layout>
              <c:showLegendKey val="0"/>
              <c:showVal val="1"/>
              <c:showCatName val="0"/>
              <c:showSerName val="0"/>
              <c:showPercent val="1"/>
              <c:showBubbleSize val="0"/>
            </c:dLbl>
            <c:dLbl>
              <c:idx val="6"/>
              <c:layout>
                <c:manualLayout>
                  <c:x val="-0.0113949561796642"/>
                  <c:y val="0.0562858626345397"/>
                </c:manualLayout>
              </c:layout>
              <c:showLegendKey val="0"/>
              <c:showVal val="1"/>
              <c:showCatName val="0"/>
              <c:showSerName val="0"/>
              <c:showPercent val="1"/>
              <c:showBubbleSize val="0"/>
            </c:dLbl>
            <c:dLbl>
              <c:idx val="7"/>
              <c:layout>
                <c:manualLayout>
                  <c:x val="0.184473035316648"/>
                  <c:y val="-0.168305127331849"/>
                </c:manualLayout>
              </c:layout>
              <c:showLegendKey val="0"/>
              <c:showVal val="1"/>
              <c:showCatName val="0"/>
              <c:showSerName val="0"/>
              <c:showPercent val="1"/>
              <c:showBubbleSize val="0"/>
            </c:dLbl>
            <c:dLbl>
              <c:idx val="8"/>
              <c:layout>
                <c:manualLayout>
                  <c:x val="-0.0638117546061195"/>
                  <c:y val="-0.0173187269644738"/>
                </c:manualLayout>
              </c:layout>
              <c:showLegendKey val="0"/>
              <c:showVal val="1"/>
              <c:showCatName val="0"/>
              <c:showSerName val="0"/>
              <c:showPercent val="1"/>
              <c:showBubbleSize val="0"/>
            </c:dLbl>
            <c:dLbl>
              <c:idx val="9"/>
              <c:layout>
                <c:manualLayout>
                  <c:x val="-0.0592537721342538"/>
                  <c:y val="0.0324726130583883"/>
                </c:manualLayout>
              </c:layout>
              <c:showLegendKey val="0"/>
              <c:showVal val="1"/>
              <c:showCatName val="0"/>
              <c:showSerName val="0"/>
              <c:showPercent val="1"/>
              <c:showBubbleSize val="0"/>
            </c:dLbl>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15:layout/>
              </c:ext>
            </c:extLst>
          </c:dLbls>
          <c:cat>
            <c:strRef>
              <c:f>Sheet1!$A$2:$A$13</c:f>
              <c:strCache>
                <c:ptCount val="12"/>
                <c:pt idx="0">
                  <c:v>専門職</c:v>
                </c:pt>
                <c:pt idx="1">
                  <c:v>事務職</c:v>
                </c:pt>
                <c:pt idx="2">
                  <c:v>販売職</c:v>
                </c:pt>
                <c:pt idx="3">
                  <c:v>サービス職</c:v>
                </c:pt>
                <c:pt idx="4">
                  <c:v>保安職</c:v>
                </c:pt>
                <c:pt idx="5">
                  <c:v>農林業</c:v>
                </c:pt>
                <c:pt idx="6">
                  <c:v>漁業</c:v>
                </c:pt>
                <c:pt idx="7">
                  <c:v>生産工程</c:v>
                </c:pt>
                <c:pt idx="8">
                  <c:v>輸送機械</c:v>
                </c:pt>
                <c:pt idx="9">
                  <c:v>建設採掘</c:v>
                </c:pt>
                <c:pt idx="10">
                  <c:v>運搬清掃</c:v>
                </c:pt>
                <c:pt idx="11">
                  <c:v>その他</c:v>
                </c:pt>
              </c:strCache>
            </c:strRef>
          </c:cat>
          <c:val>
            <c:numRef>
              <c:f>Sheet1!$B$2:$B$13</c:f>
              <c:numCache>
                <c:formatCode>General</c:formatCode>
                <c:ptCount val="12"/>
                <c:pt idx="0">
                  <c:v>6.0</c:v>
                </c:pt>
                <c:pt idx="1">
                  <c:v>29.0</c:v>
                </c:pt>
                <c:pt idx="2">
                  <c:v>5.0</c:v>
                </c:pt>
                <c:pt idx="3">
                  <c:v>10.0</c:v>
                </c:pt>
                <c:pt idx="4">
                  <c:v>0.0</c:v>
                </c:pt>
                <c:pt idx="5">
                  <c:v>3.0</c:v>
                </c:pt>
                <c:pt idx="6">
                  <c:v>0.0</c:v>
                </c:pt>
                <c:pt idx="7">
                  <c:v>97.0</c:v>
                </c:pt>
                <c:pt idx="8">
                  <c:v>0.0</c:v>
                </c:pt>
                <c:pt idx="9">
                  <c:v>0.0</c:v>
                </c:pt>
                <c:pt idx="10">
                  <c:v>8.0</c:v>
                </c:pt>
                <c:pt idx="11">
                  <c:v>1.0</c:v>
                </c:pt>
              </c:numCache>
            </c:numRef>
          </c:val>
        </c:ser>
        <c:dLbls>
          <c:showLegendKey val="0"/>
          <c:showVal val="0"/>
          <c:showCatName val="0"/>
          <c:showSerName val="0"/>
          <c:showPercent val="0"/>
          <c:showBubbleSize val="0"/>
          <c:showLeaderLines val="1"/>
        </c:dLbls>
        <c:firstSliceAng val="0"/>
      </c:pieChart>
      <c:spPr>
        <a:noFill/>
        <a:ln>
          <a:noFill/>
        </a:ln>
        <a:effectLst/>
      </c:spPr>
    </c:plotArea>
    <c:legend>
      <c:legendPos val="b"/>
      <c:layout>
        <c:manualLayout>
          <c:xMode val="edge"/>
          <c:yMode val="edge"/>
          <c:x val="0.0800069482315477"/>
          <c:y val="0.841151136234629"/>
          <c:w val="0.839985924088776"/>
          <c:h val="0.137200455059779"/>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ja-JP"/>
        </a:p>
      </c:txPr>
    </c:legend>
    <c:plotVisOnly val="1"/>
    <c:dispBlanksAs val="gap"/>
    <c:showDLblsOverMax val="0"/>
  </c:chart>
  <c:spPr>
    <a:noFill/>
    <a:ln>
      <a:noFill/>
    </a:ln>
    <a:effectLst/>
  </c:spPr>
  <c:txPr>
    <a:bodyPr/>
    <a:lstStyle/>
    <a:p>
      <a:pPr>
        <a:defRPr/>
      </a:pPr>
      <a:endParaRPr lang="ja-JP"/>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layout>
        <c:manualLayout>
          <c:xMode val="edge"/>
          <c:yMode val="edge"/>
          <c:x val="0.292999546300654"/>
          <c:y val="0.0"/>
        </c:manualLayout>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ja-JP"/>
        </a:p>
      </c:txPr>
    </c:title>
    <c:autoTitleDeleted val="0"/>
    <c:plotArea>
      <c:layout>
        <c:manualLayout>
          <c:layoutTarget val="inner"/>
          <c:xMode val="edge"/>
          <c:yMode val="edge"/>
          <c:x val="0.220238552571882"/>
          <c:y val="0.155686472124586"/>
          <c:w val="0.57029278448433"/>
          <c:h val="0.637947658585137"/>
        </c:manualLayout>
      </c:layout>
      <c:pieChart>
        <c:varyColors val="1"/>
        <c:ser>
          <c:idx val="0"/>
          <c:order val="0"/>
          <c:tx>
            <c:strRef>
              <c:f>Sheet1!$B$1</c:f>
              <c:strCache>
                <c:ptCount val="1"/>
                <c:pt idx="0">
                  <c:v>普通高校卒業生の進路</c:v>
                </c:pt>
              </c:strCache>
            </c:strRef>
          </c:tx>
          <c:dPt>
            <c:idx val="0"/>
            <c:bubble3D val="0"/>
            <c:spPr>
              <a:solidFill>
                <a:schemeClr val="accent1"/>
              </a:solidFill>
              <a:ln w="19050">
                <a:solidFill>
                  <a:schemeClr val="lt1"/>
                </a:solidFill>
              </a:ln>
              <a:effectLst/>
            </c:spPr>
          </c:dPt>
          <c:dPt>
            <c:idx val="1"/>
            <c:bubble3D val="0"/>
            <c:spPr>
              <a:solidFill>
                <a:schemeClr val="accent2"/>
              </a:solidFill>
              <a:ln w="19050">
                <a:solidFill>
                  <a:schemeClr val="lt1"/>
                </a:solidFill>
              </a:ln>
              <a:effectLst/>
            </c:spPr>
          </c:dPt>
          <c:dPt>
            <c:idx val="2"/>
            <c:bubble3D val="0"/>
            <c:spPr>
              <a:solidFill>
                <a:schemeClr val="accent3"/>
              </a:solidFill>
              <a:ln w="19050">
                <a:solidFill>
                  <a:schemeClr val="lt1"/>
                </a:solidFill>
              </a:ln>
              <a:effectLst/>
            </c:spPr>
          </c:dPt>
          <c:dPt>
            <c:idx val="3"/>
            <c:bubble3D val="0"/>
            <c:spPr>
              <a:solidFill>
                <a:schemeClr val="accent4"/>
              </a:solidFill>
              <a:ln w="19050">
                <a:solidFill>
                  <a:schemeClr val="lt1"/>
                </a:solidFill>
              </a:ln>
              <a:effectLst/>
            </c:spPr>
          </c:dPt>
          <c:dPt>
            <c:idx val="4"/>
            <c:bubble3D val="0"/>
            <c:spPr>
              <a:solidFill>
                <a:schemeClr val="accent5"/>
              </a:solidFill>
              <a:ln w="19050">
                <a:solidFill>
                  <a:schemeClr val="lt1"/>
                </a:solidFill>
              </a:ln>
              <a:effectLst/>
            </c:spPr>
          </c:dPt>
          <c:dPt>
            <c:idx val="5"/>
            <c:bubble3D val="0"/>
            <c:spPr>
              <a:solidFill>
                <a:schemeClr val="accent6"/>
              </a:solidFill>
              <a:ln w="19050">
                <a:solidFill>
                  <a:schemeClr val="lt1"/>
                </a:solidFill>
              </a:ln>
              <a:effectLst/>
            </c:spPr>
          </c:dPt>
          <c:dPt>
            <c:idx val="6"/>
            <c:bubble3D val="0"/>
            <c:spPr>
              <a:solidFill>
                <a:schemeClr val="accent1">
                  <a:lumMod val="60000"/>
                </a:schemeClr>
              </a:solidFill>
              <a:ln w="19050">
                <a:solidFill>
                  <a:schemeClr val="lt1"/>
                </a:solidFill>
              </a:ln>
              <a:effectLst/>
            </c:spPr>
          </c:dPt>
          <c:dPt>
            <c:idx val="7"/>
            <c:bubble3D val="0"/>
            <c:spPr>
              <a:solidFill>
                <a:schemeClr val="accent2">
                  <a:lumMod val="60000"/>
                </a:schemeClr>
              </a:solidFill>
              <a:ln w="19050">
                <a:solidFill>
                  <a:schemeClr val="lt1"/>
                </a:solidFill>
              </a:ln>
              <a:effectLst/>
            </c:spPr>
          </c:dPt>
          <c:dPt>
            <c:idx val="8"/>
            <c:bubble3D val="0"/>
            <c:spPr>
              <a:solidFill>
                <a:schemeClr val="accent3">
                  <a:lumMod val="60000"/>
                </a:schemeClr>
              </a:solidFill>
              <a:ln w="19050">
                <a:solidFill>
                  <a:schemeClr val="lt1"/>
                </a:solidFill>
              </a:ln>
              <a:effectLst/>
            </c:spPr>
          </c:dPt>
          <c:dPt>
            <c:idx val="9"/>
            <c:bubble3D val="0"/>
            <c:spPr>
              <a:solidFill>
                <a:schemeClr val="accent4">
                  <a:lumMod val="60000"/>
                </a:schemeClr>
              </a:solidFill>
              <a:ln w="19050">
                <a:solidFill>
                  <a:schemeClr val="lt1"/>
                </a:solidFill>
              </a:ln>
              <a:effectLst/>
            </c:spPr>
          </c:dPt>
          <c:dPt>
            <c:idx val="10"/>
            <c:bubble3D val="0"/>
            <c:spPr>
              <a:solidFill>
                <a:schemeClr val="accent5">
                  <a:lumMod val="60000"/>
                </a:schemeClr>
              </a:solidFill>
              <a:ln w="19050">
                <a:solidFill>
                  <a:schemeClr val="lt1"/>
                </a:solidFill>
              </a:ln>
              <a:effectLst/>
            </c:spPr>
          </c:dPt>
          <c:dPt>
            <c:idx val="11"/>
            <c:bubble3D val="0"/>
            <c:spPr>
              <a:solidFill>
                <a:schemeClr val="accent6">
                  <a:lumMod val="60000"/>
                </a:schemeClr>
              </a:solidFill>
              <a:ln w="19050">
                <a:solidFill>
                  <a:schemeClr val="lt1"/>
                </a:solidFill>
              </a:ln>
              <a:effectLst/>
            </c:spPr>
          </c:dPt>
          <c:dLbls>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15:layout/>
              </c:ext>
            </c:extLst>
          </c:dLbls>
          <c:cat>
            <c:strRef>
              <c:f>Sheet1!$A$2:$A$13</c:f>
              <c:strCache>
                <c:ptCount val="12"/>
                <c:pt idx="0">
                  <c:v>専門職</c:v>
                </c:pt>
                <c:pt idx="1">
                  <c:v>事務職</c:v>
                </c:pt>
                <c:pt idx="2">
                  <c:v>販売職</c:v>
                </c:pt>
                <c:pt idx="3">
                  <c:v>サービス職</c:v>
                </c:pt>
                <c:pt idx="4">
                  <c:v>保安職</c:v>
                </c:pt>
                <c:pt idx="5">
                  <c:v>農林業</c:v>
                </c:pt>
                <c:pt idx="6">
                  <c:v>漁業</c:v>
                </c:pt>
                <c:pt idx="7">
                  <c:v>生産工程</c:v>
                </c:pt>
                <c:pt idx="8">
                  <c:v>輸送機械</c:v>
                </c:pt>
                <c:pt idx="9">
                  <c:v>建設採掘</c:v>
                </c:pt>
                <c:pt idx="10">
                  <c:v>運搬清掃</c:v>
                </c:pt>
                <c:pt idx="11">
                  <c:v>その他</c:v>
                </c:pt>
              </c:strCache>
            </c:strRef>
          </c:cat>
          <c:val>
            <c:numRef>
              <c:f>Sheet1!$B$2:$B$13</c:f>
              <c:numCache>
                <c:formatCode>General</c:formatCode>
                <c:ptCount val="12"/>
                <c:pt idx="0">
                  <c:v>10068.0</c:v>
                </c:pt>
                <c:pt idx="1">
                  <c:v>16532.0</c:v>
                </c:pt>
                <c:pt idx="2">
                  <c:v>16335.0</c:v>
                </c:pt>
                <c:pt idx="3">
                  <c:v>34386.0</c:v>
                </c:pt>
                <c:pt idx="4">
                  <c:v>9716.0</c:v>
                </c:pt>
                <c:pt idx="5">
                  <c:v>1485.0</c:v>
                </c:pt>
                <c:pt idx="6">
                  <c:v>392.0</c:v>
                </c:pt>
                <c:pt idx="7">
                  <c:v>61917.0</c:v>
                </c:pt>
                <c:pt idx="8">
                  <c:v>5333.0</c:v>
                </c:pt>
                <c:pt idx="9">
                  <c:v>11091.0</c:v>
                </c:pt>
                <c:pt idx="10">
                  <c:v>4777.0</c:v>
                </c:pt>
                <c:pt idx="11">
                  <c:v>3218.0</c:v>
                </c:pt>
              </c:numCache>
            </c:numRef>
          </c:val>
        </c:ser>
        <c:dLbls>
          <c:showLegendKey val="0"/>
          <c:showVal val="0"/>
          <c:showCatName val="0"/>
          <c:showSerName val="0"/>
          <c:showPercent val="0"/>
          <c:showBubbleSize val="0"/>
          <c:showLeaderLines val="1"/>
        </c:dLbls>
        <c:firstSliceAng val="0"/>
      </c:pieChart>
      <c:spPr>
        <a:noFill/>
        <a:ln>
          <a:noFill/>
        </a:ln>
        <a:effectLst/>
      </c:spPr>
    </c:plotArea>
    <c:legend>
      <c:legendPos val="b"/>
      <c:layout>
        <c:manualLayout>
          <c:xMode val="edge"/>
          <c:yMode val="edge"/>
          <c:x val="0.0776053154906525"/>
          <c:y val="0.871078361740759"/>
          <c:w val="0.840481175717333"/>
          <c:h val="0.111060050096832"/>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ja-JP"/>
        </a:p>
      </c:txPr>
    </c:legend>
    <c:plotVisOnly val="1"/>
    <c:dispBlanksAs val="gap"/>
    <c:showDLblsOverMax val="0"/>
  </c:chart>
  <c:spPr>
    <a:noFill/>
    <a:ln>
      <a:noFill/>
    </a:ln>
    <a:effectLst/>
  </c:spPr>
  <c:txPr>
    <a:bodyPr/>
    <a:lstStyle/>
    <a:p>
      <a:pPr>
        <a:defRPr/>
      </a:pPr>
      <a:endParaRPr lang="ja-JP"/>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cap="all" baseline="0">
                <a:solidFill>
                  <a:schemeClr val="tx1">
                    <a:lumMod val="65000"/>
                    <a:lumOff val="35000"/>
                  </a:schemeClr>
                </a:solidFill>
                <a:latin typeface="+mn-lt"/>
                <a:ea typeface="+mn-ea"/>
                <a:cs typeface="+mn-cs"/>
              </a:defRPr>
            </a:pPr>
            <a:r>
              <a:rPr lang="ja-JP" altLang="en-US" dirty="0"/>
              <a:t>高等部卒業後の</a:t>
            </a:r>
            <a:r>
              <a:rPr lang="ja-JP" altLang="en-US" dirty="0" smtClean="0"/>
              <a:t>進路</a:t>
            </a:r>
            <a:endParaRPr lang="ja-JP" altLang="en-US" dirty="0"/>
          </a:p>
        </c:rich>
      </c:tx>
      <c:layout>
        <c:manualLayout>
          <c:xMode val="edge"/>
          <c:yMode val="edge"/>
          <c:x val="0.310783068116167"/>
          <c:y val="0.0"/>
        </c:manualLayout>
      </c:layout>
      <c:overlay val="0"/>
      <c:spPr>
        <a:noFill/>
        <a:ln>
          <a:noFill/>
        </a:ln>
        <a:effectLst/>
      </c:spPr>
    </c:title>
    <c:autoTitleDeleted val="0"/>
    <c:plotArea>
      <c:layout>
        <c:manualLayout>
          <c:layoutTarget val="inner"/>
          <c:xMode val="edge"/>
          <c:yMode val="edge"/>
          <c:x val="0.217331826616455"/>
          <c:y val="0.214194931886052"/>
          <c:w val="0.567246566155034"/>
          <c:h val="0.669810127773817"/>
        </c:manualLayout>
      </c:layout>
      <c:pieChart>
        <c:varyColors val="1"/>
        <c:ser>
          <c:idx val="0"/>
          <c:order val="0"/>
          <c:tx>
            <c:strRef>
              <c:f>Sheet1!$B$1</c:f>
              <c:strCache>
                <c:ptCount val="1"/>
                <c:pt idx="0">
                  <c:v>高等部卒業後の進路</c:v>
                </c:pt>
              </c:strCache>
            </c:strRef>
          </c:tx>
          <c:dPt>
            <c:idx val="0"/>
            <c:bubble3D val="0"/>
            <c:spPr>
              <a:solidFill>
                <a:schemeClr val="accent1"/>
              </a:solidFill>
              <a:ln>
                <a:noFill/>
              </a:ln>
              <a:effectLst>
                <a:outerShdw blurRad="63500" sx="102000" sy="102000" algn="ctr" rotWithShape="0">
                  <a:prstClr val="black">
                    <a:alpha val="20000"/>
                  </a:prstClr>
                </a:outerShdw>
              </a:effectLst>
            </c:spPr>
          </c:dPt>
          <c:dPt>
            <c:idx val="1"/>
            <c:bubble3D val="0"/>
            <c:spPr>
              <a:solidFill>
                <a:schemeClr val="accent2"/>
              </a:solidFill>
              <a:ln>
                <a:noFill/>
              </a:ln>
              <a:effectLst>
                <a:outerShdw blurRad="63500" sx="102000" sy="102000" algn="ctr" rotWithShape="0">
                  <a:prstClr val="black">
                    <a:alpha val="20000"/>
                  </a:prstClr>
                </a:outerShdw>
              </a:effectLst>
            </c:spPr>
          </c:dPt>
          <c:dPt>
            <c:idx val="2"/>
            <c:bubble3D val="0"/>
            <c:spPr>
              <a:solidFill>
                <a:schemeClr val="accent3"/>
              </a:solidFill>
              <a:ln>
                <a:noFill/>
              </a:ln>
              <a:effectLst>
                <a:outerShdw blurRad="63500" sx="102000" sy="102000" algn="ctr" rotWithShape="0">
                  <a:prstClr val="black">
                    <a:alpha val="20000"/>
                  </a:prstClr>
                </a:outerShdw>
              </a:effectLst>
            </c:spPr>
          </c:dPt>
          <c:dPt>
            <c:idx val="3"/>
            <c:bubble3D val="0"/>
            <c:spPr>
              <a:solidFill>
                <a:schemeClr val="accent4"/>
              </a:solidFill>
              <a:ln>
                <a:noFill/>
              </a:ln>
              <a:effectLst>
                <a:outerShdw blurRad="63500" sx="102000" sy="102000" algn="ctr" rotWithShape="0">
                  <a:prstClr val="black">
                    <a:alpha val="20000"/>
                  </a:prstClr>
                </a:outerShdw>
              </a:effectLst>
            </c:spPr>
          </c:dPt>
          <c:dPt>
            <c:idx val="4"/>
            <c:bubble3D val="0"/>
            <c:spPr>
              <a:solidFill>
                <a:schemeClr val="accent5"/>
              </a:solidFill>
              <a:ln>
                <a:noFill/>
              </a:ln>
              <a:effectLst>
                <a:outerShdw blurRad="63500" sx="102000" sy="102000" algn="ctr" rotWithShape="0">
                  <a:prstClr val="black">
                    <a:alpha val="20000"/>
                  </a:prstClr>
                </a:outerShdw>
              </a:effectLst>
            </c:spPr>
          </c:dPt>
          <c:dPt>
            <c:idx val="5"/>
            <c:bubble3D val="0"/>
            <c:spPr>
              <a:solidFill>
                <a:schemeClr val="accent6"/>
              </a:solidFill>
              <a:ln>
                <a:noFill/>
              </a:ln>
              <a:effectLst>
                <a:outerShdw blurRad="63500" sx="102000" sy="102000" algn="ctr" rotWithShape="0">
                  <a:prstClr val="black">
                    <a:alpha val="20000"/>
                  </a:prstClr>
                </a:outerShdw>
              </a:effectLst>
            </c:spPr>
          </c:dPt>
          <c:dPt>
            <c:idx val="6"/>
            <c:bubble3D val="0"/>
            <c:spPr>
              <a:solidFill>
                <a:schemeClr val="accent1">
                  <a:lumMod val="60000"/>
                </a:schemeClr>
              </a:solidFill>
              <a:ln>
                <a:noFill/>
              </a:ln>
              <a:effectLst>
                <a:outerShdw blurRad="63500" sx="102000" sy="102000" algn="ctr" rotWithShape="0">
                  <a:prstClr val="black">
                    <a:alpha val="20000"/>
                  </a:prstClr>
                </a:outerShdw>
              </a:effectLst>
            </c:spPr>
          </c:dPt>
          <c:dPt>
            <c:idx val="7"/>
            <c:bubble3D val="0"/>
            <c:spPr>
              <a:solidFill>
                <a:schemeClr val="accent2">
                  <a:lumMod val="60000"/>
                </a:schemeClr>
              </a:solidFill>
              <a:ln>
                <a:noFill/>
              </a:ln>
              <a:effectLst>
                <a:outerShdw blurRad="63500" sx="102000" sy="102000" algn="ctr" rotWithShape="0">
                  <a:prstClr val="black">
                    <a:alpha val="20000"/>
                  </a:prstClr>
                </a:outerShdw>
              </a:effectLst>
            </c:spPr>
          </c:dPt>
          <c:dPt>
            <c:idx val="8"/>
            <c:bubble3D val="0"/>
            <c:spPr>
              <a:solidFill>
                <a:schemeClr val="accent3">
                  <a:lumMod val="60000"/>
                </a:schemeClr>
              </a:solidFill>
              <a:ln>
                <a:noFill/>
              </a:ln>
              <a:effectLst>
                <a:outerShdw blurRad="63500" sx="102000" sy="102000" algn="ctr" rotWithShape="0">
                  <a:prstClr val="black">
                    <a:alpha val="20000"/>
                  </a:prstClr>
                </a:outerShdw>
              </a:effectLst>
            </c:spPr>
          </c:dPt>
          <c:dPt>
            <c:idx val="9"/>
            <c:bubble3D val="0"/>
            <c:spPr>
              <a:solidFill>
                <a:schemeClr val="accent4">
                  <a:lumMod val="60000"/>
                </a:schemeClr>
              </a:solidFill>
              <a:ln>
                <a:noFill/>
              </a:ln>
              <a:effectLst>
                <a:outerShdw blurRad="63500" sx="102000" sy="102000" algn="ctr" rotWithShape="0">
                  <a:prstClr val="black">
                    <a:alpha val="20000"/>
                  </a:prstClr>
                </a:outerShdw>
              </a:effectLst>
            </c:spPr>
          </c:dPt>
          <c:dLbls>
            <c:dLbl>
              <c:idx val="0"/>
              <c:layout>
                <c:manualLayout>
                  <c:x val="0.17303774969538"/>
                  <c:y val="0.0588444765557371"/>
                </c:manualLayout>
              </c:layout>
              <c:spPr>
                <a:noFill/>
                <a:ln>
                  <a:noFill/>
                </a:ln>
                <a:effectLst/>
              </c:spPr>
              <c:txPr>
                <a:bodyPr rot="0" spcFirstLastPara="1" vertOverflow="ellipsis" vert="horz" wrap="square" lIns="38100" tIns="19050" rIns="38100" bIns="19050" anchor="ctr" anchorCtr="1">
                  <a:spAutoFit/>
                </a:bodyPr>
                <a:lstStyle/>
                <a:p>
                  <a:pPr>
                    <a:defRPr sz="1800" b="1" i="0" u="none" strike="noStrike" kern="1200" spc="0" baseline="0">
                      <a:solidFill>
                        <a:schemeClr val="accent1"/>
                      </a:solidFill>
                      <a:latin typeface="+mn-lt"/>
                      <a:ea typeface="+mn-ea"/>
                      <a:cs typeface="+mn-cs"/>
                    </a:defRPr>
                  </a:pPr>
                  <a:endParaRPr lang="ja-JP"/>
                </a:p>
              </c:txPr>
              <c:dLblPos val="bestFit"/>
              <c:showLegendKey val="0"/>
              <c:showVal val="0"/>
              <c:showCatName val="1"/>
              <c:showSerName val="0"/>
              <c:showPercent val="1"/>
              <c:showBubbleSize val="0"/>
              <c:extLst>
                <c:ext xmlns:c15="http://schemas.microsoft.com/office/drawing/2012/chart" uri="{CE6537A1-D6FC-4f65-9D91-7224C49458BB}">
                  <c15:layout/>
                </c:ext>
              </c:extLst>
            </c:dLbl>
            <c:dLbl>
              <c:idx val="1"/>
              <c:layout>
                <c:manualLayout>
                  <c:x val="-1.40081136886694E-16"/>
                  <c:y val="0.0830367734282324"/>
                </c:manualLayout>
              </c:layout>
              <c:spPr>
                <a:noFill/>
                <a:ln>
                  <a:noFill/>
                </a:ln>
                <a:effectLst/>
              </c:spPr>
              <c:txPr>
                <a:bodyPr rot="0" spcFirstLastPara="1" vertOverflow="ellipsis" vert="horz" wrap="square" lIns="38100" tIns="19050" rIns="38100" bIns="19050" anchor="ctr" anchorCtr="1">
                  <a:spAutoFit/>
                </a:bodyPr>
                <a:lstStyle/>
                <a:p>
                  <a:pPr>
                    <a:defRPr sz="1800" b="1" i="0" u="none" strike="noStrike" kern="1200" spc="0" baseline="0">
                      <a:solidFill>
                        <a:schemeClr val="accent2"/>
                      </a:solidFill>
                      <a:latin typeface="+mn-lt"/>
                      <a:ea typeface="+mn-ea"/>
                      <a:cs typeface="+mn-cs"/>
                    </a:defRPr>
                  </a:pPr>
                  <a:endParaRPr lang="ja-JP"/>
                </a:p>
              </c:txPr>
              <c:dLblPos val="bestFit"/>
              <c:showLegendKey val="0"/>
              <c:showVal val="0"/>
              <c:showCatName val="1"/>
              <c:showSerName val="0"/>
              <c:showPercent val="1"/>
              <c:showBubbleSize val="0"/>
            </c:dLbl>
            <c:dLbl>
              <c:idx val="2"/>
              <c:spPr>
                <a:noFill/>
                <a:ln>
                  <a:noFill/>
                </a:ln>
                <a:effectLst/>
              </c:spPr>
              <c:txPr>
                <a:bodyPr rot="0" spcFirstLastPara="1" vertOverflow="ellipsis" vert="horz" wrap="square" lIns="38100" tIns="19050" rIns="38100" bIns="19050" anchor="ctr" anchorCtr="1">
                  <a:spAutoFit/>
                </a:bodyPr>
                <a:lstStyle/>
                <a:p>
                  <a:pPr>
                    <a:defRPr sz="1800" b="1" i="0" u="none" strike="noStrike" kern="1200" spc="0" baseline="0">
                      <a:solidFill>
                        <a:schemeClr val="accent3"/>
                      </a:solidFill>
                      <a:latin typeface="+mn-lt"/>
                      <a:ea typeface="+mn-ea"/>
                      <a:cs typeface="+mn-cs"/>
                    </a:defRPr>
                  </a:pPr>
                  <a:endParaRPr lang="ja-JP"/>
                </a:p>
              </c:txPr>
              <c:dLblPos val="outEnd"/>
              <c:showLegendKey val="0"/>
              <c:showVal val="0"/>
              <c:showCatName val="1"/>
              <c:showSerName val="0"/>
              <c:showPercent val="1"/>
              <c:showBubbleSize val="0"/>
            </c:dLbl>
            <c:dLbl>
              <c:idx val="3"/>
              <c:layout>
                <c:manualLayout>
                  <c:x val="0.0248328520432805"/>
                  <c:y val="0.0180448414309559"/>
                </c:manualLayout>
              </c:layout>
              <c:spPr>
                <a:noFill/>
                <a:ln>
                  <a:noFill/>
                </a:ln>
                <a:effectLst/>
              </c:spPr>
              <c:txPr>
                <a:bodyPr rot="0" spcFirstLastPara="1" vertOverflow="ellipsis" vert="horz" wrap="square" lIns="38100" tIns="19050" rIns="38100" bIns="19050" anchor="ctr" anchorCtr="1">
                  <a:spAutoFit/>
                </a:bodyPr>
                <a:lstStyle/>
                <a:p>
                  <a:pPr>
                    <a:defRPr sz="1800" b="1" i="0" u="none" strike="noStrike" kern="1200" spc="0" baseline="0">
                      <a:solidFill>
                        <a:schemeClr val="accent4"/>
                      </a:solidFill>
                      <a:latin typeface="+mn-lt"/>
                      <a:ea typeface="+mn-ea"/>
                      <a:cs typeface="+mn-cs"/>
                    </a:defRPr>
                  </a:pPr>
                  <a:endParaRPr lang="ja-JP"/>
                </a:p>
              </c:txPr>
              <c:dLblPos val="bestFit"/>
              <c:showLegendKey val="0"/>
              <c:showVal val="0"/>
              <c:showCatName val="1"/>
              <c:showSerName val="0"/>
              <c:showPercent val="1"/>
              <c:showBubbleSize val="0"/>
            </c:dLbl>
            <c:dLbl>
              <c:idx val="4"/>
              <c:layout>
                <c:manualLayout>
                  <c:x val="-0.0171919744915019"/>
                  <c:y val="0.0383452880407813"/>
                </c:manualLayout>
              </c:layout>
              <c:spPr>
                <a:noFill/>
                <a:ln>
                  <a:noFill/>
                </a:ln>
                <a:effectLst/>
              </c:spPr>
              <c:txPr>
                <a:bodyPr rot="0" spcFirstLastPara="1" vertOverflow="ellipsis" vert="horz" wrap="square" lIns="38100" tIns="19050" rIns="38100" bIns="19050" anchor="ctr" anchorCtr="1">
                  <a:spAutoFit/>
                </a:bodyPr>
                <a:lstStyle/>
                <a:p>
                  <a:pPr>
                    <a:defRPr sz="1800" b="1" i="0" u="none" strike="noStrike" kern="1200" spc="0" baseline="0">
                      <a:solidFill>
                        <a:schemeClr val="accent5"/>
                      </a:solidFill>
                      <a:latin typeface="+mn-lt"/>
                      <a:ea typeface="+mn-ea"/>
                      <a:cs typeface="+mn-cs"/>
                    </a:defRPr>
                  </a:pPr>
                  <a:endParaRPr lang="ja-JP"/>
                </a:p>
              </c:txPr>
              <c:dLblPos val="bestFit"/>
              <c:showLegendKey val="0"/>
              <c:showVal val="0"/>
              <c:showCatName val="1"/>
              <c:showSerName val="0"/>
              <c:showPercent val="1"/>
              <c:showBubbleSize val="0"/>
            </c:dLbl>
            <c:dLbl>
              <c:idx val="5"/>
              <c:layout>
                <c:manualLayout>
                  <c:x val="-0.0725883367418967"/>
                  <c:y val="0.0166073546856465"/>
                </c:manualLayout>
              </c:layout>
              <c:spPr>
                <a:noFill/>
                <a:ln>
                  <a:noFill/>
                </a:ln>
                <a:effectLst/>
              </c:spPr>
              <c:txPr>
                <a:bodyPr rot="0" spcFirstLastPara="1" vertOverflow="ellipsis" vert="horz" wrap="square" lIns="38100" tIns="19050" rIns="38100" bIns="19050" anchor="ctr" anchorCtr="1">
                  <a:spAutoFit/>
                </a:bodyPr>
                <a:lstStyle/>
                <a:p>
                  <a:pPr>
                    <a:defRPr sz="1800" b="1" i="0" u="none" strike="noStrike" kern="1200" spc="0" baseline="0">
                      <a:solidFill>
                        <a:schemeClr val="accent6"/>
                      </a:solidFill>
                      <a:latin typeface="+mn-lt"/>
                      <a:ea typeface="+mn-ea"/>
                      <a:cs typeface="+mn-cs"/>
                    </a:defRPr>
                  </a:pPr>
                  <a:endParaRPr lang="ja-JP"/>
                </a:p>
              </c:txPr>
              <c:dLblPos val="bestFit"/>
              <c:showLegendKey val="0"/>
              <c:showVal val="0"/>
              <c:showCatName val="1"/>
              <c:showSerName val="0"/>
              <c:showPercent val="1"/>
              <c:showBubbleSize val="0"/>
              <c:extLst>
                <c:ext xmlns:c15="http://schemas.microsoft.com/office/drawing/2012/chart" uri="{CE6537A1-D6FC-4f65-9D91-7224C49458BB}">
                  <c15:layout/>
                </c:ext>
              </c:extLst>
            </c:dLbl>
            <c:dLbl>
              <c:idx val="6"/>
              <c:spPr>
                <a:noFill/>
                <a:ln>
                  <a:noFill/>
                </a:ln>
                <a:effectLst/>
              </c:spPr>
              <c:txPr>
                <a:bodyPr rot="0" spcFirstLastPara="1" vertOverflow="ellipsis" vert="horz" wrap="square" lIns="38100" tIns="19050" rIns="38100" bIns="19050" anchor="ctr" anchorCtr="1">
                  <a:spAutoFit/>
                </a:bodyPr>
                <a:lstStyle/>
                <a:p>
                  <a:pPr>
                    <a:defRPr sz="1800" b="1" i="0" u="none" strike="noStrike" kern="1200" spc="0" baseline="0">
                      <a:solidFill>
                        <a:schemeClr val="accent1">
                          <a:lumMod val="60000"/>
                        </a:schemeClr>
                      </a:solidFill>
                      <a:latin typeface="+mn-lt"/>
                      <a:ea typeface="+mn-ea"/>
                      <a:cs typeface="+mn-cs"/>
                    </a:defRPr>
                  </a:pPr>
                  <a:endParaRPr lang="ja-JP"/>
                </a:p>
              </c:txPr>
              <c:dLblPos val="outEnd"/>
              <c:showLegendKey val="0"/>
              <c:showVal val="0"/>
              <c:showCatName val="1"/>
              <c:showSerName val="0"/>
              <c:showPercent val="1"/>
              <c:showBubbleSize val="0"/>
            </c:dLbl>
            <c:dLbl>
              <c:idx val="7"/>
              <c:spPr>
                <a:noFill/>
                <a:ln>
                  <a:noFill/>
                </a:ln>
                <a:effectLst/>
              </c:spPr>
              <c:txPr>
                <a:bodyPr rot="0" spcFirstLastPara="1" vertOverflow="ellipsis" vert="horz" wrap="square" lIns="38100" tIns="19050" rIns="38100" bIns="19050" anchor="ctr" anchorCtr="1">
                  <a:spAutoFit/>
                </a:bodyPr>
                <a:lstStyle/>
                <a:p>
                  <a:pPr>
                    <a:defRPr sz="1800" b="1" i="0" u="none" strike="noStrike" kern="1200" spc="0" baseline="0">
                      <a:solidFill>
                        <a:schemeClr val="accent2">
                          <a:lumMod val="60000"/>
                        </a:schemeClr>
                      </a:solidFill>
                      <a:latin typeface="+mn-lt"/>
                      <a:ea typeface="+mn-ea"/>
                      <a:cs typeface="+mn-cs"/>
                    </a:defRPr>
                  </a:pPr>
                  <a:endParaRPr lang="ja-JP"/>
                </a:p>
              </c:txPr>
              <c:dLblPos val="outEnd"/>
              <c:showLegendKey val="0"/>
              <c:showVal val="0"/>
              <c:showCatName val="1"/>
              <c:showSerName val="0"/>
              <c:showPercent val="1"/>
              <c:showBubbleSize val="0"/>
            </c:dLbl>
            <c:dLbl>
              <c:idx val="8"/>
              <c:spPr>
                <a:noFill/>
                <a:ln>
                  <a:noFill/>
                </a:ln>
                <a:effectLst/>
              </c:spPr>
              <c:txPr>
                <a:bodyPr rot="0" spcFirstLastPara="1" vertOverflow="ellipsis" vert="horz" wrap="square" lIns="38100" tIns="19050" rIns="38100" bIns="19050" anchor="ctr" anchorCtr="1">
                  <a:spAutoFit/>
                </a:bodyPr>
                <a:lstStyle/>
                <a:p>
                  <a:pPr>
                    <a:defRPr sz="1800" b="1" i="0" u="none" strike="noStrike" kern="1200" spc="0" baseline="0">
                      <a:solidFill>
                        <a:schemeClr val="accent3">
                          <a:lumMod val="60000"/>
                        </a:schemeClr>
                      </a:solidFill>
                      <a:latin typeface="+mn-lt"/>
                      <a:ea typeface="+mn-ea"/>
                      <a:cs typeface="+mn-cs"/>
                    </a:defRPr>
                  </a:pPr>
                  <a:endParaRPr lang="ja-JP"/>
                </a:p>
              </c:txPr>
              <c:dLblPos val="outEnd"/>
              <c:showLegendKey val="0"/>
              <c:showVal val="0"/>
              <c:showCatName val="1"/>
              <c:showSerName val="0"/>
              <c:showPercent val="1"/>
              <c:showBubbleSize val="0"/>
            </c:dLbl>
            <c:dLbl>
              <c:idx val="9"/>
              <c:spPr>
                <a:noFill/>
                <a:ln>
                  <a:noFill/>
                </a:ln>
                <a:effectLst/>
              </c:spPr>
              <c:txPr>
                <a:bodyPr rot="0" spcFirstLastPara="1" vertOverflow="ellipsis" vert="horz" wrap="square" lIns="38100" tIns="19050" rIns="38100" bIns="19050" anchor="ctr" anchorCtr="1">
                  <a:spAutoFit/>
                </a:bodyPr>
                <a:lstStyle/>
                <a:p>
                  <a:pPr>
                    <a:defRPr sz="1800" b="1" i="0" u="none" strike="noStrike" kern="1200" spc="0" baseline="0">
                      <a:solidFill>
                        <a:schemeClr val="accent4">
                          <a:lumMod val="60000"/>
                        </a:schemeClr>
                      </a:solidFill>
                      <a:latin typeface="+mn-lt"/>
                      <a:ea typeface="+mn-ea"/>
                      <a:cs typeface="+mn-cs"/>
                    </a:defRPr>
                  </a:pPr>
                  <a:endParaRPr lang="ja-JP"/>
                </a:p>
              </c:txPr>
              <c:dLblPos val="outEnd"/>
              <c:showLegendKey val="0"/>
              <c:showVal val="0"/>
              <c:showCatName val="1"/>
              <c:showSerName val="0"/>
              <c:showPercent val="1"/>
              <c:showBubbleSize val="0"/>
            </c:dLbl>
            <c:spPr>
              <a:noFill/>
              <a:ln>
                <a:noFill/>
              </a:ln>
              <a:effectLst/>
            </c:spPr>
            <c:txPr>
              <a:bodyPr/>
              <a:lstStyle/>
              <a:p>
                <a:pPr>
                  <a:defRPr sz="1800"/>
                </a:pPr>
                <a:endParaRPr lang="ja-JP"/>
              </a:p>
            </c:txPr>
            <c:dLblPos val="outEnd"/>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Sheet1!$A$2:$A$11</c:f>
              <c:strCache>
                <c:ptCount val="10"/>
                <c:pt idx="0">
                  <c:v>国立ろう教育学校専攻科</c:v>
                </c:pt>
                <c:pt idx="1">
                  <c:v>ろう学校専攻科</c:v>
                </c:pt>
                <c:pt idx="2">
                  <c:v>農業</c:v>
                </c:pt>
                <c:pt idx="3">
                  <c:v>製造業</c:v>
                </c:pt>
                <c:pt idx="4">
                  <c:v>商業</c:v>
                </c:pt>
                <c:pt idx="5">
                  <c:v>陸運業</c:v>
                </c:pt>
                <c:pt idx="6">
                  <c:v>サービス業</c:v>
                </c:pt>
                <c:pt idx="7">
                  <c:v>その他</c:v>
                </c:pt>
                <c:pt idx="8">
                  <c:v>無職</c:v>
                </c:pt>
                <c:pt idx="9">
                  <c:v>死亡</c:v>
                </c:pt>
              </c:strCache>
            </c:strRef>
          </c:cat>
          <c:val>
            <c:numRef>
              <c:f>Sheet1!$B$2:$B$11</c:f>
              <c:numCache>
                <c:formatCode>General</c:formatCode>
                <c:ptCount val="10"/>
                <c:pt idx="0">
                  <c:v>7.0</c:v>
                </c:pt>
                <c:pt idx="1">
                  <c:v>57.0</c:v>
                </c:pt>
                <c:pt idx="2">
                  <c:v>8.0</c:v>
                </c:pt>
                <c:pt idx="3">
                  <c:v>16.0</c:v>
                </c:pt>
                <c:pt idx="4">
                  <c:v>3.0</c:v>
                </c:pt>
                <c:pt idx="5">
                  <c:v>1.0</c:v>
                </c:pt>
                <c:pt idx="6">
                  <c:v>9.0</c:v>
                </c:pt>
                <c:pt idx="7">
                  <c:v>3.0</c:v>
                </c:pt>
                <c:pt idx="8">
                  <c:v>31.0</c:v>
                </c:pt>
                <c:pt idx="9">
                  <c:v>3.0</c:v>
                </c:pt>
              </c:numCache>
            </c:numRef>
          </c:val>
        </c:ser>
        <c:dLbls>
          <c:dLblPos val="outEnd"/>
          <c:showLegendKey val="0"/>
          <c:showVal val="0"/>
          <c:showCatName val="1"/>
          <c:showSerName val="0"/>
          <c:showPercent val="0"/>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ja-JP"/>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ja-JP" altLang="en-US" dirty="0" smtClean="0"/>
              <a:t>卒業後の進路　性別の比較</a:t>
            </a:r>
            <a:endParaRPr lang="ja-JP" altLang="en-US" dirty="0"/>
          </a:p>
        </c:rich>
      </c:tx>
      <c:layout>
        <c:manualLayout>
          <c:xMode val="edge"/>
          <c:yMode val="edge"/>
          <c:x val="0.367079191871143"/>
          <c:y val="0.0"/>
        </c:manualLayout>
      </c:layout>
      <c:overlay val="0"/>
      <c:spPr>
        <a:noFill/>
        <a:ln>
          <a:noFill/>
        </a:ln>
        <a:effectLst/>
      </c:spPr>
    </c:title>
    <c:autoTitleDeleted val="0"/>
    <c:plotArea>
      <c:layout>
        <c:manualLayout>
          <c:layoutTarget val="inner"/>
          <c:xMode val="edge"/>
          <c:yMode val="edge"/>
          <c:x val="0.125614734100748"/>
          <c:y val="0.116282575033923"/>
          <c:w val="0.858937675475411"/>
          <c:h val="0.498065242385473"/>
        </c:manualLayout>
      </c:layout>
      <c:barChart>
        <c:barDir val="col"/>
        <c:grouping val="clustered"/>
        <c:varyColors val="0"/>
        <c:ser>
          <c:idx val="0"/>
          <c:order val="0"/>
          <c:tx>
            <c:strRef>
              <c:f>Sheet1!$B$1</c:f>
              <c:strCache>
                <c:ptCount val="1"/>
                <c:pt idx="0">
                  <c:v>男</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Sheet1!$A$2:$A$11</c:f>
              <c:strCache>
                <c:ptCount val="10"/>
                <c:pt idx="0">
                  <c:v>国立ろう教育学校専攻科</c:v>
                </c:pt>
                <c:pt idx="1">
                  <c:v>ろう学校専攻科</c:v>
                </c:pt>
                <c:pt idx="2">
                  <c:v>農業</c:v>
                </c:pt>
                <c:pt idx="3">
                  <c:v>製造業</c:v>
                </c:pt>
                <c:pt idx="4">
                  <c:v>商業</c:v>
                </c:pt>
                <c:pt idx="5">
                  <c:v>陸運業</c:v>
                </c:pt>
                <c:pt idx="6">
                  <c:v>サービス業</c:v>
                </c:pt>
                <c:pt idx="7">
                  <c:v>その他</c:v>
                </c:pt>
                <c:pt idx="8">
                  <c:v>無職</c:v>
                </c:pt>
                <c:pt idx="9">
                  <c:v>死亡</c:v>
                </c:pt>
              </c:strCache>
            </c:strRef>
          </c:cat>
          <c:val>
            <c:numRef>
              <c:f>Sheet1!$B$2:$B$11</c:f>
              <c:numCache>
                <c:formatCode>General</c:formatCode>
                <c:ptCount val="10"/>
                <c:pt idx="0">
                  <c:v>4.0</c:v>
                </c:pt>
                <c:pt idx="1">
                  <c:v>30.0</c:v>
                </c:pt>
                <c:pt idx="2">
                  <c:v>1.0</c:v>
                </c:pt>
                <c:pt idx="3">
                  <c:v>12.0</c:v>
                </c:pt>
                <c:pt idx="4">
                  <c:v>3.0</c:v>
                </c:pt>
                <c:pt idx="5">
                  <c:v>1.0</c:v>
                </c:pt>
                <c:pt idx="6">
                  <c:v>5.0</c:v>
                </c:pt>
                <c:pt idx="7">
                  <c:v>13.0</c:v>
                </c:pt>
                <c:pt idx="8">
                  <c:v>14.0</c:v>
                </c:pt>
                <c:pt idx="9">
                  <c:v>3.0</c:v>
                </c:pt>
              </c:numCache>
            </c:numRef>
          </c:val>
        </c:ser>
        <c:ser>
          <c:idx val="1"/>
          <c:order val="1"/>
          <c:tx>
            <c:strRef>
              <c:f>Sheet1!$C$1</c:f>
              <c:strCache>
                <c:ptCount val="1"/>
                <c:pt idx="0">
                  <c:v>女</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Sheet1!$A$2:$A$11</c:f>
              <c:strCache>
                <c:ptCount val="10"/>
                <c:pt idx="0">
                  <c:v>国立ろう教育学校専攻科</c:v>
                </c:pt>
                <c:pt idx="1">
                  <c:v>ろう学校専攻科</c:v>
                </c:pt>
                <c:pt idx="2">
                  <c:v>農業</c:v>
                </c:pt>
                <c:pt idx="3">
                  <c:v>製造業</c:v>
                </c:pt>
                <c:pt idx="4">
                  <c:v>商業</c:v>
                </c:pt>
                <c:pt idx="5">
                  <c:v>陸運業</c:v>
                </c:pt>
                <c:pt idx="6">
                  <c:v>サービス業</c:v>
                </c:pt>
                <c:pt idx="7">
                  <c:v>その他</c:v>
                </c:pt>
                <c:pt idx="8">
                  <c:v>無職</c:v>
                </c:pt>
                <c:pt idx="9">
                  <c:v>死亡</c:v>
                </c:pt>
              </c:strCache>
            </c:strRef>
          </c:cat>
          <c:val>
            <c:numRef>
              <c:f>Sheet1!$C$2:$C$11</c:f>
              <c:numCache>
                <c:formatCode>General</c:formatCode>
                <c:ptCount val="10"/>
                <c:pt idx="0">
                  <c:v>3.0</c:v>
                </c:pt>
                <c:pt idx="1">
                  <c:v>27.0</c:v>
                </c:pt>
                <c:pt idx="2">
                  <c:v>7.0</c:v>
                </c:pt>
                <c:pt idx="3">
                  <c:v>4.0</c:v>
                </c:pt>
                <c:pt idx="6">
                  <c:v>4.0</c:v>
                </c:pt>
                <c:pt idx="7">
                  <c:v>17.0</c:v>
                </c:pt>
                <c:pt idx="8">
                  <c:v>17.0</c:v>
                </c:pt>
              </c:numCache>
            </c:numRef>
          </c:val>
        </c:ser>
        <c:dLbls>
          <c:showLegendKey val="0"/>
          <c:showVal val="0"/>
          <c:showCatName val="0"/>
          <c:showSerName val="0"/>
          <c:showPercent val="0"/>
          <c:showBubbleSize val="0"/>
        </c:dLbls>
        <c:gapWidth val="219"/>
        <c:overlap val="-27"/>
        <c:axId val="2076352792"/>
        <c:axId val="-2138151944"/>
      </c:barChart>
      <c:catAx>
        <c:axId val="207635279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ja-JP"/>
          </a:p>
        </c:txPr>
        <c:crossAx val="-2138151944"/>
        <c:crosses val="autoZero"/>
        <c:auto val="1"/>
        <c:lblAlgn val="ctr"/>
        <c:lblOffset val="100"/>
        <c:noMultiLvlLbl val="0"/>
      </c:catAx>
      <c:valAx>
        <c:axId val="-213815194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ja-JP"/>
          </a:p>
        </c:txPr>
        <c:crossAx val="2076352792"/>
        <c:crosses val="autoZero"/>
        <c:crossBetween val="between"/>
      </c:valAx>
      <c:spPr>
        <a:noFill/>
        <a:ln>
          <a:noFill/>
        </a:ln>
        <a:effectLst/>
      </c:spPr>
    </c:plotArea>
    <c:legend>
      <c:legendPos val="b"/>
      <c:layout>
        <c:manualLayout>
          <c:xMode val="edge"/>
          <c:yMode val="edge"/>
          <c:x val="0.448521208998975"/>
          <c:y val="0.90358984219182"/>
          <c:w val="0.107710593182794"/>
          <c:h val="0.0703823626568026"/>
        </c:manualLayout>
      </c:layout>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ja-JP"/>
        </a:p>
      </c:txPr>
    </c:legend>
    <c:plotVisOnly val="1"/>
    <c:dispBlanksAs val="gap"/>
    <c:showDLblsOverMax val="0"/>
  </c:chart>
  <c:spPr>
    <a:noFill/>
    <a:ln>
      <a:noFill/>
    </a:ln>
    <a:effectLst/>
  </c:spPr>
  <c:txPr>
    <a:bodyPr/>
    <a:lstStyle/>
    <a:p>
      <a:pPr>
        <a:defRPr/>
      </a:pPr>
      <a:endParaRPr lang="ja-JP"/>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cap="all" baseline="0">
                <a:solidFill>
                  <a:schemeClr val="tx1">
                    <a:lumMod val="65000"/>
                    <a:lumOff val="35000"/>
                  </a:schemeClr>
                </a:solidFill>
                <a:latin typeface="+mn-lt"/>
                <a:ea typeface="+mn-ea"/>
                <a:cs typeface="+mn-cs"/>
              </a:defRPr>
            </a:pPr>
            <a:r>
              <a:rPr lang="ja-JP" altLang="en-US" dirty="0"/>
              <a:t>高等部卒業後の</a:t>
            </a:r>
            <a:r>
              <a:rPr lang="ja-JP" altLang="en-US" dirty="0" smtClean="0"/>
              <a:t>進路</a:t>
            </a:r>
            <a:endParaRPr lang="ja-JP" altLang="en-US" dirty="0"/>
          </a:p>
        </c:rich>
      </c:tx>
      <c:layout>
        <c:manualLayout>
          <c:xMode val="edge"/>
          <c:yMode val="edge"/>
          <c:x val="0.0248328520432805"/>
          <c:y val="0.00527690345895771"/>
        </c:manualLayout>
      </c:layout>
      <c:overlay val="0"/>
      <c:spPr>
        <a:noFill/>
        <a:ln>
          <a:noFill/>
        </a:ln>
        <a:effectLst/>
      </c:spPr>
    </c:title>
    <c:autoTitleDeleted val="0"/>
    <c:plotArea>
      <c:layout>
        <c:manualLayout>
          <c:layoutTarget val="inner"/>
          <c:xMode val="edge"/>
          <c:yMode val="edge"/>
          <c:x val="0.170636588883636"/>
          <c:y val="0.172233026031888"/>
          <c:w val="0.593779363042609"/>
          <c:h val="0.737469853634844"/>
        </c:manualLayout>
      </c:layout>
      <c:pieChart>
        <c:varyColors val="1"/>
        <c:ser>
          <c:idx val="0"/>
          <c:order val="0"/>
          <c:tx>
            <c:strRef>
              <c:f>Sheet1!$B$1</c:f>
              <c:strCache>
                <c:ptCount val="1"/>
                <c:pt idx="0">
                  <c:v>高等部卒業後の進路</c:v>
                </c:pt>
              </c:strCache>
            </c:strRef>
          </c:tx>
          <c:dPt>
            <c:idx val="0"/>
            <c:bubble3D val="0"/>
            <c:spPr>
              <a:solidFill>
                <a:schemeClr val="accent1"/>
              </a:solidFill>
              <a:ln>
                <a:noFill/>
              </a:ln>
              <a:effectLst>
                <a:outerShdw blurRad="63500" sx="102000" sy="102000" algn="ctr" rotWithShape="0">
                  <a:prstClr val="black">
                    <a:alpha val="20000"/>
                  </a:prstClr>
                </a:outerShdw>
              </a:effectLst>
            </c:spPr>
          </c:dPt>
          <c:dPt>
            <c:idx val="1"/>
            <c:bubble3D val="0"/>
            <c:spPr>
              <a:solidFill>
                <a:schemeClr val="accent2"/>
              </a:solidFill>
              <a:ln>
                <a:noFill/>
              </a:ln>
              <a:effectLst>
                <a:outerShdw blurRad="63500" sx="102000" sy="102000" algn="ctr" rotWithShape="0">
                  <a:prstClr val="black">
                    <a:alpha val="20000"/>
                  </a:prstClr>
                </a:outerShdw>
              </a:effectLst>
            </c:spPr>
          </c:dPt>
          <c:dPt>
            <c:idx val="2"/>
            <c:bubble3D val="0"/>
            <c:spPr>
              <a:solidFill>
                <a:schemeClr val="accent3"/>
              </a:solidFill>
              <a:ln>
                <a:noFill/>
              </a:ln>
              <a:effectLst>
                <a:outerShdw blurRad="63500" sx="102000" sy="102000" algn="ctr" rotWithShape="0">
                  <a:prstClr val="black">
                    <a:alpha val="20000"/>
                  </a:prstClr>
                </a:outerShdw>
              </a:effectLst>
            </c:spPr>
          </c:dPt>
          <c:dPt>
            <c:idx val="3"/>
            <c:bubble3D val="0"/>
            <c:spPr>
              <a:solidFill>
                <a:schemeClr val="accent4"/>
              </a:solidFill>
              <a:ln>
                <a:noFill/>
              </a:ln>
              <a:effectLst>
                <a:outerShdw blurRad="63500" sx="102000" sy="102000" algn="ctr" rotWithShape="0">
                  <a:prstClr val="black">
                    <a:alpha val="20000"/>
                  </a:prstClr>
                </a:outerShdw>
              </a:effectLst>
            </c:spPr>
          </c:dPt>
          <c:dPt>
            <c:idx val="4"/>
            <c:bubble3D val="0"/>
            <c:spPr>
              <a:solidFill>
                <a:schemeClr val="accent5"/>
              </a:solidFill>
              <a:ln>
                <a:noFill/>
              </a:ln>
              <a:effectLst>
                <a:outerShdw blurRad="63500" sx="102000" sy="102000" algn="ctr" rotWithShape="0">
                  <a:prstClr val="black">
                    <a:alpha val="20000"/>
                  </a:prstClr>
                </a:outerShdw>
              </a:effectLst>
            </c:spPr>
          </c:dPt>
          <c:dPt>
            <c:idx val="5"/>
            <c:bubble3D val="0"/>
            <c:spPr>
              <a:solidFill>
                <a:schemeClr val="accent6"/>
              </a:solidFill>
              <a:ln>
                <a:noFill/>
              </a:ln>
              <a:effectLst>
                <a:outerShdw blurRad="63500" sx="102000" sy="102000" algn="ctr" rotWithShape="0">
                  <a:prstClr val="black">
                    <a:alpha val="20000"/>
                  </a:prstClr>
                </a:outerShdw>
              </a:effectLst>
            </c:spPr>
          </c:dPt>
          <c:dPt>
            <c:idx val="6"/>
            <c:bubble3D val="0"/>
            <c:spPr>
              <a:solidFill>
                <a:schemeClr val="accent1">
                  <a:lumMod val="60000"/>
                </a:schemeClr>
              </a:solidFill>
              <a:ln>
                <a:noFill/>
              </a:ln>
              <a:effectLst>
                <a:outerShdw blurRad="63500" sx="102000" sy="102000" algn="ctr" rotWithShape="0">
                  <a:prstClr val="black">
                    <a:alpha val="20000"/>
                  </a:prstClr>
                </a:outerShdw>
              </a:effectLst>
            </c:spPr>
          </c:dPt>
          <c:dPt>
            <c:idx val="7"/>
            <c:bubble3D val="0"/>
            <c:spPr>
              <a:solidFill>
                <a:schemeClr val="accent2">
                  <a:lumMod val="60000"/>
                </a:schemeClr>
              </a:solidFill>
              <a:ln>
                <a:noFill/>
              </a:ln>
              <a:effectLst>
                <a:outerShdw blurRad="63500" sx="102000" sy="102000" algn="ctr" rotWithShape="0">
                  <a:prstClr val="black">
                    <a:alpha val="20000"/>
                  </a:prstClr>
                </a:outerShdw>
              </a:effectLst>
            </c:spPr>
          </c:dPt>
          <c:dPt>
            <c:idx val="8"/>
            <c:bubble3D val="0"/>
            <c:spPr>
              <a:solidFill>
                <a:schemeClr val="accent3">
                  <a:lumMod val="60000"/>
                </a:schemeClr>
              </a:solidFill>
              <a:ln>
                <a:noFill/>
              </a:ln>
              <a:effectLst>
                <a:outerShdw blurRad="63500" sx="102000" sy="102000" algn="ctr" rotWithShape="0">
                  <a:prstClr val="black">
                    <a:alpha val="20000"/>
                  </a:prstClr>
                </a:outerShdw>
              </a:effectLst>
            </c:spPr>
          </c:dPt>
          <c:dPt>
            <c:idx val="9"/>
            <c:bubble3D val="0"/>
            <c:spPr>
              <a:solidFill>
                <a:schemeClr val="accent4">
                  <a:lumMod val="60000"/>
                </a:schemeClr>
              </a:solidFill>
              <a:ln>
                <a:noFill/>
              </a:ln>
              <a:effectLst>
                <a:outerShdw blurRad="63500" sx="102000" sy="102000" algn="ctr" rotWithShape="0">
                  <a:prstClr val="black">
                    <a:alpha val="20000"/>
                  </a:prstClr>
                </a:outerShdw>
              </a:effectLst>
            </c:spPr>
          </c:dPt>
          <c:dLbls>
            <c:dLbl>
              <c:idx val="0"/>
              <c:layout>
                <c:manualLayout>
                  <c:x val="0.0240407878466729"/>
                  <c:y val="-0.00474495848161328"/>
                </c:manualLayout>
              </c:layout>
              <c:spPr>
                <a:noFill/>
                <a:ln>
                  <a:noFill/>
                </a:ln>
                <a:effectLst/>
              </c:spPr>
              <c:txPr>
                <a:bodyPr rot="0" spcFirstLastPara="1" vertOverflow="ellipsis" vert="horz" wrap="square" lIns="38100" tIns="19050" rIns="38100" bIns="19050" anchor="ctr" anchorCtr="1">
                  <a:spAutoFit/>
                </a:bodyPr>
                <a:lstStyle/>
                <a:p>
                  <a:pPr>
                    <a:defRPr sz="1600" b="1" i="0" u="none" strike="noStrike" kern="1200" spc="0" baseline="0">
                      <a:solidFill>
                        <a:schemeClr val="accent1"/>
                      </a:solidFill>
                      <a:latin typeface="+mn-lt"/>
                      <a:ea typeface="+mn-ea"/>
                      <a:cs typeface="+mn-cs"/>
                    </a:defRPr>
                  </a:pPr>
                  <a:endParaRPr lang="ja-JP"/>
                </a:p>
              </c:txPr>
              <c:dLblPos val="bestFit"/>
              <c:showLegendKey val="0"/>
              <c:showVal val="0"/>
              <c:showCatName val="1"/>
              <c:showSerName val="0"/>
              <c:showPercent val="1"/>
              <c:showBubbleSize val="0"/>
              <c:extLst>
                <c:ext xmlns:c15="http://schemas.microsoft.com/office/drawing/2012/chart" uri="{CE6537A1-D6FC-4f65-9D91-7224C49458BB}">
                  <c15:layout/>
                </c:ext>
              </c:extLst>
            </c:dLbl>
            <c:dLbl>
              <c:idx val="1"/>
              <c:layout>
                <c:manualLayout>
                  <c:x val="-0.0477554846986163"/>
                  <c:y val="-0.29655990510083"/>
                </c:manualLayout>
              </c:layout>
              <c:spPr>
                <a:noFill/>
                <a:ln>
                  <a:noFill/>
                </a:ln>
                <a:effectLst/>
              </c:spPr>
              <c:txPr>
                <a:bodyPr rot="0" spcFirstLastPara="1" vertOverflow="ellipsis" vert="horz" wrap="square" lIns="38100" tIns="19050" rIns="38100" bIns="19050" anchor="ctr" anchorCtr="1">
                  <a:spAutoFit/>
                </a:bodyPr>
                <a:lstStyle/>
                <a:p>
                  <a:pPr>
                    <a:defRPr sz="1600" b="1" i="0" u="none" strike="noStrike" kern="1200" spc="0" baseline="0">
                      <a:solidFill>
                        <a:schemeClr val="accent2"/>
                      </a:solidFill>
                      <a:latin typeface="+mn-lt"/>
                      <a:ea typeface="+mn-ea"/>
                      <a:cs typeface="+mn-cs"/>
                    </a:defRPr>
                  </a:pPr>
                  <a:endParaRPr lang="ja-JP"/>
                </a:p>
              </c:txPr>
              <c:dLblPos val="bestFit"/>
              <c:showLegendKey val="0"/>
              <c:showVal val="0"/>
              <c:showCatName val="1"/>
              <c:showSerName val="0"/>
              <c:showPercent val="1"/>
              <c:showBubbleSize val="0"/>
            </c:dLbl>
            <c:dLbl>
              <c:idx val="2"/>
              <c:spPr>
                <a:noFill/>
                <a:ln>
                  <a:noFill/>
                </a:ln>
                <a:effectLst/>
              </c:spPr>
              <c:txPr>
                <a:bodyPr rot="0" spcFirstLastPara="1" vertOverflow="ellipsis" vert="horz" wrap="square" lIns="38100" tIns="19050" rIns="38100" bIns="19050" anchor="ctr" anchorCtr="1">
                  <a:spAutoFit/>
                </a:bodyPr>
                <a:lstStyle/>
                <a:p>
                  <a:pPr>
                    <a:defRPr sz="1600" b="1" i="0" u="none" strike="noStrike" kern="1200" spc="0" baseline="0">
                      <a:solidFill>
                        <a:schemeClr val="accent3"/>
                      </a:solidFill>
                      <a:latin typeface="+mn-lt"/>
                      <a:ea typeface="+mn-ea"/>
                      <a:cs typeface="+mn-cs"/>
                    </a:defRPr>
                  </a:pPr>
                  <a:endParaRPr lang="ja-JP"/>
                </a:p>
              </c:txPr>
              <c:dLblPos val="outEnd"/>
              <c:showLegendKey val="0"/>
              <c:showVal val="0"/>
              <c:showCatName val="1"/>
              <c:showSerName val="0"/>
              <c:showPercent val="1"/>
              <c:showBubbleSize val="0"/>
            </c:dLbl>
            <c:dLbl>
              <c:idx val="3"/>
              <c:spPr>
                <a:noFill/>
                <a:ln>
                  <a:noFill/>
                </a:ln>
                <a:effectLst/>
              </c:spPr>
              <c:txPr>
                <a:bodyPr rot="0" spcFirstLastPara="1" vertOverflow="ellipsis" vert="horz" wrap="square" lIns="38100" tIns="19050" rIns="38100" bIns="19050" anchor="ctr" anchorCtr="1">
                  <a:spAutoFit/>
                </a:bodyPr>
                <a:lstStyle/>
                <a:p>
                  <a:pPr>
                    <a:defRPr sz="1600" b="1" i="0" u="none" strike="noStrike" kern="1200" spc="0" baseline="0">
                      <a:solidFill>
                        <a:schemeClr val="accent4"/>
                      </a:solidFill>
                      <a:latin typeface="+mn-lt"/>
                      <a:ea typeface="+mn-ea"/>
                      <a:cs typeface="+mn-cs"/>
                    </a:defRPr>
                  </a:pPr>
                  <a:endParaRPr lang="ja-JP"/>
                </a:p>
              </c:txPr>
              <c:dLblPos val="outEnd"/>
              <c:showLegendKey val="0"/>
              <c:showVal val="0"/>
              <c:showCatName val="1"/>
              <c:showSerName val="0"/>
              <c:showPercent val="1"/>
              <c:showBubbleSize val="0"/>
            </c:dLbl>
            <c:dLbl>
              <c:idx val="4"/>
              <c:spPr>
                <a:noFill/>
                <a:ln>
                  <a:noFill/>
                </a:ln>
                <a:effectLst/>
              </c:spPr>
              <c:txPr>
                <a:bodyPr rot="0" spcFirstLastPara="1" vertOverflow="ellipsis" vert="horz" wrap="square" lIns="38100" tIns="19050" rIns="38100" bIns="19050" anchor="ctr" anchorCtr="1">
                  <a:spAutoFit/>
                </a:bodyPr>
                <a:lstStyle/>
                <a:p>
                  <a:pPr>
                    <a:defRPr sz="1600" b="1" i="0" u="none" strike="noStrike" kern="1200" spc="0" baseline="0">
                      <a:solidFill>
                        <a:schemeClr val="accent5"/>
                      </a:solidFill>
                      <a:latin typeface="+mn-lt"/>
                      <a:ea typeface="+mn-ea"/>
                      <a:cs typeface="+mn-cs"/>
                    </a:defRPr>
                  </a:pPr>
                  <a:endParaRPr lang="ja-JP"/>
                </a:p>
              </c:txPr>
              <c:dLblPos val="outEnd"/>
              <c:showLegendKey val="0"/>
              <c:showVal val="0"/>
              <c:showCatName val="1"/>
              <c:showSerName val="0"/>
              <c:showPercent val="1"/>
              <c:showBubbleSize val="0"/>
            </c:dLbl>
            <c:dLbl>
              <c:idx val="5"/>
              <c:spPr>
                <a:noFill/>
                <a:ln>
                  <a:noFill/>
                </a:ln>
                <a:effectLst/>
              </c:spPr>
              <c:txPr>
                <a:bodyPr rot="0" spcFirstLastPara="1" vertOverflow="ellipsis" vert="horz" wrap="square" lIns="38100" tIns="19050" rIns="38100" bIns="19050" anchor="ctr" anchorCtr="1">
                  <a:spAutoFit/>
                </a:bodyPr>
                <a:lstStyle/>
                <a:p>
                  <a:pPr>
                    <a:defRPr sz="1600" b="1" i="0" u="none" strike="noStrike" kern="1200" spc="0" baseline="0">
                      <a:solidFill>
                        <a:schemeClr val="accent6"/>
                      </a:solidFill>
                      <a:latin typeface="+mn-lt"/>
                      <a:ea typeface="+mn-ea"/>
                      <a:cs typeface="+mn-cs"/>
                    </a:defRPr>
                  </a:pPr>
                  <a:endParaRPr lang="ja-JP"/>
                </a:p>
              </c:txPr>
              <c:dLblPos val="outEnd"/>
              <c:showLegendKey val="0"/>
              <c:showVal val="0"/>
              <c:showCatName val="1"/>
              <c:showSerName val="0"/>
              <c:showPercent val="1"/>
              <c:showBubbleSize val="0"/>
            </c:dLbl>
            <c:dLbl>
              <c:idx val="6"/>
              <c:spPr>
                <a:noFill/>
                <a:ln>
                  <a:noFill/>
                </a:ln>
                <a:effectLst/>
              </c:spPr>
              <c:txPr>
                <a:bodyPr rot="0" spcFirstLastPara="1" vertOverflow="ellipsis" vert="horz" wrap="square" lIns="38100" tIns="19050" rIns="38100" bIns="19050" anchor="ctr" anchorCtr="1">
                  <a:spAutoFit/>
                </a:bodyPr>
                <a:lstStyle/>
                <a:p>
                  <a:pPr>
                    <a:defRPr sz="1600" b="1" i="0" u="none" strike="noStrike" kern="1200" spc="0" baseline="0">
                      <a:solidFill>
                        <a:schemeClr val="accent1">
                          <a:lumMod val="60000"/>
                        </a:schemeClr>
                      </a:solidFill>
                      <a:latin typeface="+mn-lt"/>
                      <a:ea typeface="+mn-ea"/>
                      <a:cs typeface="+mn-cs"/>
                    </a:defRPr>
                  </a:pPr>
                  <a:endParaRPr lang="ja-JP"/>
                </a:p>
              </c:txPr>
              <c:dLblPos val="outEnd"/>
              <c:showLegendKey val="0"/>
              <c:showVal val="0"/>
              <c:showCatName val="1"/>
              <c:showSerName val="0"/>
              <c:showPercent val="1"/>
              <c:showBubbleSize val="0"/>
            </c:dLbl>
            <c:dLbl>
              <c:idx val="7"/>
              <c:spPr>
                <a:noFill/>
                <a:ln>
                  <a:noFill/>
                </a:ln>
                <a:effectLst/>
              </c:spPr>
              <c:txPr>
                <a:bodyPr rot="0" spcFirstLastPara="1" vertOverflow="ellipsis" vert="horz" wrap="square" lIns="38100" tIns="19050" rIns="38100" bIns="19050" anchor="ctr" anchorCtr="1">
                  <a:spAutoFit/>
                </a:bodyPr>
                <a:lstStyle/>
                <a:p>
                  <a:pPr>
                    <a:defRPr sz="1600" b="1" i="0" u="none" strike="noStrike" kern="1200" spc="0" baseline="0">
                      <a:solidFill>
                        <a:schemeClr val="accent2">
                          <a:lumMod val="60000"/>
                        </a:schemeClr>
                      </a:solidFill>
                      <a:latin typeface="+mn-lt"/>
                      <a:ea typeface="+mn-ea"/>
                      <a:cs typeface="+mn-cs"/>
                    </a:defRPr>
                  </a:pPr>
                  <a:endParaRPr lang="ja-JP"/>
                </a:p>
              </c:txPr>
              <c:dLblPos val="outEnd"/>
              <c:showLegendKey val="0"/>
              <c:showVal val="0"/>
              <c:showCatName val="1"/>
              <c:showSerName val="0"/>
              <c:showPercent val="1"/>
              <c:showBubbleSize val="0"/>
            </c:dLbl>
            <c:dLbl>
              <c:idx val="8"/>
              <c:spPr>
                <a:noFill/>
                <a:ln>
                  <a:noFill/>
                </a:ln>
                <a:effectLst/>
              </c:spPr>
              <c:txPr>
                <a:bodyPr rot="0" spcFirstLastPara="1" vertOverflow="ellipsis" vert="horz" wrap="square" lIns="38100" tIns="19050" rIns="38100" bIns="19050" anchor="ctr" anchorCtr="1">
                  <a:spAutoFit/>
                </a:bodyPr>
                <a:lstStyle/>
                <a:p>
                  <a:pPr>
                    <a:defRPr sz="1600" b="1" i="0" u="none" strike="noStrike" kern="1200" spc="0" baseline="0">
                      <a:solidFill>
                        <a:schemeClr val="accent3">
                          <a:lumMod val="60000"/>
                        </a:schemeClr>
                      </a:solidFill>
                      <a:latin typeface="+mn-lt"/>
                      <a:ea typeface="+mn-ea"/>
                      <a:cs typeface="+mn-cs"/>
                    </a:defRPr>
                  </a:pPr>
                  <a:endParaRPr lang="ja-JP"/>
                </a:p>
              </c:txPr>
              <c:dLblPos val="outEnd"/>
              <c:showLegendKey val="0"/>
              <c:showVal val="0"/>
              <c:showCatName val="1"/>
              <c:showSerName val="0"/>
              <c:showPercent val="1"/>
              <c:showBubbleSize val="0"/>
            </c:dLbl>
            <c:dLbl>
              <c:idx val="9"/>
              <c:spPr>
                <a:noFill/>
                <a:ln>
                  <a:noFill/>
                </a:ln>
                <a:effectLst/>
              </c:spPr>
              <c:txPr>
                <a:bodyPr rot="0" spcFirstLastPara="1" vertOverflow="ellipsis" vert="horz" wrap="square" lIns="38100" tIns="19050" rIns="38100" bIns="19050" anchor="ctr" anchorCtr="1">
                  <a:spAutoFit/>
                </a:bodyPr>
                <a:lstStyle/>
                <a:p>
                  <a:pPr>
                    <a:defRPr sz="1600" b="1" i="0" u="none" strike="noStrike" kern="1200" spc="0" baseline="0">
                      <a:solidFill>
                        <a:schemeClr val="accent4">
                          <a:lumMod val="60000"/>
                        </a:schemeClr>
                      </a:solidFill>
                      <a:latin typeface="+mn-lt"/>
                      <a:ea typeface="+mn-ea"/>
                      <a:cs typeface="+mn-cs"/>
                    </a:defRPr>
                  </a:pPr>
                  <a:endParaRPr lang="ja-JP"/>
                </a:p>
              </c:txPr>
              <c:dLblPos val="outEnd"/>
              <c:showLegendKey val="0"/>
              <c:showVal val="0"/>
              <c:showCatName val="1"/>
              <c:showSerName val="0"/>
              <c:showPercent val="1"/>
              <c:showBubbleSize val="0"/>
            </c:dLbl>
            <c:spPr>
              <a:noFill/>
              <a:ln>
                <a:noFill/>
              </a:ln>
              <a:effectLst/>
            </c:spPr>
            <c:txPr>
              <a:bodyPr/>
              <a:lstStyle/>
              <a:p>
                <a:pPr>
                  <a:defRPr sz="1600"/>
                </a:pPr>
                <a:endParaRPr lang="ja-JP"/>
              </a:p>
            </c:txPr>
            <c:dLblPos val="outEnd"/>
            <c:showLegendKey val="0"/>
            <c:showVal val="0"/>
            <c:showCatName val="1"/>
            <c:showSerName val="0"/>
            <c:showPercent val="1"/>
            <c:showBubbleSize val="0"/>
            <c:showLeaderLines val="0"/>
            <c:extLst>
              <c:ext xmlns:c15="http://schemas.microsoft.com/office/drawing/2012/chart" uri="{CE6537A1-D6FC-4f65-9D91-7224C49458BB}"/>
            </c:extLst>
          </c:dLbls>
          <c:cat>
            <c:strRef>
              <c:f>Sheet1!$A$2:$A$11</c:f>
              <c:strCache>
                <c:ptCount val="10"/>
                <c:pt idx="0">
                  <c:v>国立ろう教育学校専攻科</c:v>
                </c:pt>
                <c:pt idx="1">
                  <c:v>ろう学校専攻科</c:v>
                </c:pt>
                <c:pt idx="2">
                  <c:v>農業</c:v>
                </c:pt>
                <c:pt idx="3">
                  <c:v>製造業</c:v>
                </c:pt>
                <c:pt idx="4">
                  <c:v>商業</c:v>
                </c:pt>
                <c:pt idx="5">
                  <c:v>陸運業</c:v>
                </c:pt>
                <c:pt idx="6">
                  <c:v>サービス業</c:v>
                </c:pt>
                <c:pt idx="7">
                  <c:v>その他</c:v>
                </c:pt>
                <c:pt idx="8">
                  <c:v>無職</c:v>
                </c:pt>
                <c:pt idx="9">
                  <c:v>死亡</c:v>
                </c:pt>
              </c:strCache>
            </c:strRef>
          </c:cat>
          <c:val>
            <c:numRef>
              <c:f>Sheet1!$B$2:$B$11</c:f>
              <c:numCache>
                <c:formatCode>General</c:formatCode>
                <c:ptCount val="10"/>
                <c:pt idx="0">
                  <c:v>7.0</c:v>
                </c:pt>
                <c:pt idx="1">
                  <c:v>57.0</c:v>
                </c:pt>
                <c:pt idx="2">
                  <c:v>8.0</c:v>
                </c:pt>
                <c:pt idx="3">
                  <c:v>16.0</c:v>
                </c:pt>
                <c:pt idx="4">
                  <c:v>3.0</c:v>
                </c:pt>
                <c:pt idx="5">
                  <c:v>1.0</c:v>
                </c:pt>
                <c:pt idx="6">
                  <c:v>9.0</c:v>
                </c:pt>
                <c:pt idx="7">
                  <c:v>3.0</c:v>
                </c:pt>
                <c:pt idx="8">
                  <c:v>31.0</c:v>
                </c:pt>
                <c:pt idx="9">
                  <c:v>3.0</c:v>
                </c:pt>
              </c:numCache>
            </c:numRef>
          </c:val>
        </c:ser>
        <c:dLbls>
          <c:dLblPos val="outEnd"/>
          <c:showLegendKey val="0"/>
          <c:showVal val="0"/>
          <c:showCatName val="1"/>
          <c:showSerName val="0"/>
          <c:showPercent val="0"/>
          <c:showBubbleSize val="0"/>
          <c:showLeaderLines val="0"/>
        </c:dLbls>
        <c:firstSliceAng val="0"/>
      </c:pieChart>
      <c:spPr>
        <a:noFill/>
        <a:ln>
          <a:noFill/>
        </a:ln>
        <a:effectLst/>
      </c:spPr>
    </c:plotArea>
    <c:plotVisOnly val="1"/>
    <c:dispBlanksAs val="gap"/>
    <c:showDLblsOverMax val="0"/>
  </c:chart>
  <c:spPr>
    <a:noFill/>
    <a:ln>
      <a:noFill/>
    </a:ln>
    <a:effectLst/>
  </c:spPr>
  <c:txPr>
    <a:bodyPr/>
    <a:lstStyle/>
    <a:p>
      <a:pPr>
        <a:defRPr/>
      </a:pPr>
      <a:endParaRPr lang="ja-JP"/>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30" b="1" i="0" u="none" strike="noStrike" kern="1200" cap="all" baseline="0">
                <a:solidFill>
                  <a:schemeClr val="tx1">
                    <a:lumMod val="65000"/>
                    <a:lumOff val="35000"/>
                  </a:schemeClr>
                </a:solidFill>
                <a:latin typeface="+mn-lt"/>
                <a:ea typeface="+mn-ea"/>
                <a:cs typeface="+mn-cs"/>
              </a:defRPr>
            </a:pPr>
            <a:r>
              <a:rPr lang="ja-JP" altLang="ja-JP" sz="2130" b="1" i="0" cap="all" baseline="0" dirty="0" smtClean="0">
                <a:effectLst/>
              </a:rPr>
              <a:t>高等部卒業後の進路</a:t>
            </a:r>
            <a:endParaRPr lang="ja-JP" altLang="ja-JP" sz="2130" dirty="0">
              <a:effectLst/>
            </a:endParaRPr>
          </a:p>
        </c:rich>
      </c:tx>
      <c:layout>
        <c:manualLayout>
          <c:xMode val="edge"/>
          <c:yMode val="edge"/>
          <c:x val="0.000402964335340436"/>
          <c:y val="0.000696547184067483"/>
        </c:manualLayout>
      </c:layout>
      <c:overlay val="0"/>
      <c:spPr>
        <a:noFill/>
        <a:ln>
          <a:noFill/>
        </a:ln>
        <a:effectLst/>
      </c:spPr>
    </c:title>
    <c:autoTitleDeleted val="0"/>
    <c:plotArea>
      <c:layout>
        <c:manualLayout>
          <c:layoutTarget val="inner"/>
          <c:xMode val="edge"/>
          <c:yMode val="edge"/>
          <c:x val="0.179918858181943"/>
          <c:y val="0.144570984730586"/>
          <c:w val="0.701164462285351"/>
          <c:h val="0.748234719513901"/>
        </c:manualLayout>
      </c:layout>
      <c:pieChart>
        <c:varyColors val="1"/>
        <c:ser>
          <c:idx val="0"/>
          <c:order val="0"/>
          <c:tx>
            <c:strRef>
              <c:f>Sheet1!$B$1</c:f>
              <c:strCache>
                <c:ptCount val="1"/>
                <c:pt idx="0">
                  <c:v>売上高</c:v>
                </c:pt>
              </c:strCache>
            </c:strRef>
          </c:tx>
          <c:dPt>
            <c:idx val="0"/>
            <c:bubble3D val="0"/>
            <c:spPr>
              <a:solidFill>
                <a:schemeClr val="accent1"/>
              </a:solidFill>
              <a:ln>
                <a:noFill/>
              </a:ln>
              <a:effectLst>
                <a:outerShdw blurRad="63500" sx="102000" sy="102000" algn="ctr" rotWithShape="0">
                  <a:prstClr val="black">
                    <a:alpha val="20000"/>
                  </a:prstClr>
                </a:outerShdw>
              </a:effectLst>
            </c:spPr>
          </c:dPt>
          <c:dPt>
            <c:idx val="1"/>
            <c:bubble3D val="0"/>
            <c:spPr>
              <a:solidFill>
                <a:schemeClr val="accent2"/>
              </a:solidFill>
              <a:ln>
                <a:noFill/>
              </a:ln>
              <a:effectLst>
                <a:outerShdw blurRad="63500" sx="102000" sy="102000" algn="ctr" rotWithShape="0">
                  <a:prstClr val="black">
                    <a:alpha val="20000"/>
                  </a:prstClr>
                </a:outerShdw>
              </a:effectLst>
            </c:spPr>
          </c:dPt>
          <c:dPt>
            <c:idx val="2"/>
            <c:bubble3D val="0"/>
            <c:spPr>
              <a:solidFill>
                <a:schemeClr val="accent3"/>
              </a:solidFill>
              <a:ln>
                <a:noFill/>
              </a:ln>
              <a:effectLst>
                <a:outerShdw blurRad="63500" sx="102000" sy="102000" algn="ctr" rotWithShape="0">
                  <a:prstClr val="black">
                    <a:alpha val="20000"/>
                  </a:prstClr>
                </a:outerShdw>
              </a:effectLst>
            </c:spPr>
          </c:dPt>
          <c:dPt>
            <c:idx val="3"/>
            <c:bubble3D val="0"/>
            <c:spPr>
              <a:solidFill>
                <a:schemeClr val="accent4"/>
              </a:solidFill>
              <a:ln>
                <a:noFill/>
              </a:ln>
              <a:effectLst>
                <a:outerShdw blurRad="63500" sx="102000" sy="102000" algn="ctr" rotWithShape="0">
                  <a:prstClr val="black">
                    <a:alpha val="20000"/>
                  </a:prstClr>
                </a:outerShdw>
              </a:effectLst>
            </c:spPr>
          </c:dPt>
          <c:dPt>
            <c:idx val="4"/>
            <c:bubble3D val="0"/>
            <c:spPr>
              <a:solidFill>
                <a:schemeClr val="accent5"/>
              </a:solidFill>
              <a:ln>
                <a:noFill/>
              </a:ln>
              <a:effectLst>
                <a:outerShdw blurRad="63500" sx="102000" sy="102000" algn="ctr" rotWithShape="0">
                  <a:prstClr val="black">
                    <a:alpha val="20000"/>
                  </a:prstClr>
                </a:outerShdw>
              </a:effectLst>
            </c:spPr>
          </c:dPt>
          <c:dPt>
            <c:idx val="5"/>
            <c:bubble3D val="0"/>
            <c:spPr>
              <a:solidFill>
                <a:schemeClr val="accent6"/>
              </a:solidFill>
              <a:ln>
                <a:noFill/>
              </a:ln>
              <a:effectLst>
                <a:outerShdw blurRad="63500" sx="102000" sy="102000" algn="ctr" rotWithShape="0">
                  <a:prstClr val="black">
                    <a:alpha val="20000"/>
                  </a:prstClr>
                </a:outerShdw>
              </a:effectLst>
            </c:spPr>
          </c:dPt>
          <c:dPt>
            <c:idx val="6"/>
            <c:bubble3D val="0"/>
            <c:spPr>
              <a:solidFill>
                <a:schemeClr val="accent1">
                  <a:lumMod val="60000"/>
                </a:schemeClr>
              </a:solidFill>
              <a:ln>
                <a:noFill/>
              </a:ln>
              <a:effectLst>
                <a:outerShdw blurRad="63500" sx="102000" sy="102000" algn="ctr" rotWithShape="0">
                  <a:prstClr val="black">
                    <a:alpha val="20000"/>
                  </a:prstClr>
                </a:outerShdw>
              </a:effectLst>
            </c:spPr>
          </c:dPt>
          <c:dPt>
            <c:idx val="7"/>
            <c:bubble3D val="0"/>
            <c:spPr>
              <a:solidFill>
                <a:schemeClr val="accent2">
                  <a:lumMod val="60000"/>
                </a:schemeClr>
              </a:solidFill>
              <a:ln>
                <a:noFill/>
              </a:ln>
              <a:effectLst>
                <a:outerShdw blurRad="63500" sx="102000" sy="102000" algn="ctr" rotWithShape="0">
                  <a:prstClr val="black">
                    <a:alpha val="20000"/>
                  </a:prstClr>
                </a:outerShdw>
              </a:effectLst>
            </c:spPr>
          </c:dPt>
          <c:dPt>
            <c:idx val="8"/>
            <c:bubble3D val="0"/>
            <c:spPr>
              <a:solidFill>
                <a:schemeClr val="accent3">
                  <a:lumMod val="60000"/>
                </a:schemeClr>
              </a:solidFill>
              <a:ln>
                <a:noFill/>
              </a:ln>
              <a:effectLst>
                <a:outerShdw blurRad="63500" sx="102000" sy="102000" algn="ctr" rotWithShape="0">
                  <a:prstClr val="black">
                    <a:alpha val="20000"/>
                  </a:prstClr>
                </a:outerShdw>
              </a:effectLst>
            </c:spPr>
          </c:dPt>
          <c:dPt>
            <c:idx val="9"/>
            <c:bubble3D val="0"/>
            <c:spPr>
              <a:solidFill>
                <a:schemeClr val="accent4">
                  <a:lumMod val="60000"/>
                </a:schemeClr>
              </a:solidFill>
              <a:ln>
                <a:noFill/>
              </a:ln>
              <a:effectLst>
                <a:outerShdw blurRad="63500" sx="102000" sy="102000" algn="ctr" rotWithShape="0">
                  <a:prstClr val="black">
                    <a:alpha val="20000"/>
                  </a:prstClr>
                </a:outerShdw>
              </a:effectLst>
            </c:spPr>
          </c:dPt>
          <c:dPt>
            <c:idx val="10"/>
            <c:bubble3D val="0"/>
            <c:spPr>
              <a:solidFill>
                <a:schemeClr val="accent5">
                  <a:lumMod val="60000"/>
                </a:schemeClr>
              </a:solidFill>
              <a:ln>
                <a:noFill/>
              </a:ln>
              <a:effectLst>
                <a:outerShdw blurRad="63500" sx="102000" sy="102000" algn="ctr" rotWithShape="0">
                  <a:prstClr val="black">
                    <a:alpha val="20000"/>
                  </a:prstClr>
                </a:outerShdw>
              </a:effectLst>
            </c:spPr>
          </c:dPt>
          <c:dLbls>
            <c:dLbl>
              <c:idx val="0"/>
              <c:layout>
                <c:manualLayout>
                  <c:x val="-0.0980392156862745"/>
                  <c:y val="-0.369242252520468"/>
                </c:manualLayout>
              </c:layout>
              <c:spPr>
                <a:noFill/>
                <a:ln>
                  <a:noFill/>
                </a:ln>
                <a:effectLst/>
              </c:spPr>
              <c:txPr>
                <a:bodyPr rot="0" spcFirstLastPara="1" vertOverflow="ellipsis" vert="horz" wrap="square" lIns="38100" tIns="19050" rIns="38100" bIns="19050" anchor="ctr" anchorCtr="1">
                  <a:spAutoFit/>
                </a:bodyPr>
                <a:lstStyle/>
                <a:p>
                  <a:pPr>
                    <a:defRPr sz="1600" b="1" i="0" u="none" strike="noStrike" kern="1200" spc="0" baseline="0">
                      <a:solidFill>
                        <a:schemeClr val="accent1"/>
                      </a:solidFill>
                      <a:latin typeface="+mn-lt"/>
                      <a:ea typeface="+mn-ea"/>
                      <a:cs typeface="+mn-cs"/>
                    </a:defRPr>
                  </a:pPr>
                  <a:endParaRPr lang="ja-JP"/>
                </a:p>
              </c:txPr>
              <c:dLblPos val="bestFit"/>
              <c:showLegendKey val="0"/>
              <c:showVal val="0"/>
              <c:showCatName val="1"/>
              <c:showSerName val="0"/>
              <c:showPercent val="1"/>
              <c:showBubbleSize val="0"/>
            </c:dLbl>
            <c:dLbl>
              <c:idx val="1"/>
              <c:layout>
                <c:manualLayout>
                  <c:x val="0.185185185185185"/>
                  <c:y val="0.0"/>
                </c:manualLayout>
              </c:layout>
              <c:spPr>
                <a:noFill/>
                <a:ln>
                  <a:noFill/>
                </a:ln>
                <a:effectLst/>
              </c:spPr>
              <c:txPr>
                <a:bodyPr rot="0" spcFirstLastPara="1" vertOverflow="ellipsis" vert="horz" wrap="square" lIns="38100" tIns="19050" rIns="38100" bIns="19050" anchor="ctr" anchorCtr="1">
                  <a:spAutoFit/>
                </a:bodyPr>
                <a:lstStyle/>
                <a:p>
                  <a:pPr>
                    <a:defRPr sz="1600" b="1" i="0" u="none" strike="noStrike" kern="1200" spc="0" baseline="0">
                      <a:solidFill>
                        <a:schemeClr val="accent2"/>
                      </a:solidFill>
                      <a:latin typeface="+mn-lt"/>
                      <a:ea typeface="+mn-ea"/>
                      <a:cs typeface="+mn-cs"/>
                    </a:defRPr>
                  </a:pPr>
                  <a:endParaRPr lang="ja-JP"/>
                </a:p>
              </c:txPr>
              <c:dLblPos val="bestFit"/>
              <c:showLegendKey val="0"/>
              <c:showVal val="0"/>
              <c:showCatName val="1"/>
              <c:showSerName val="0"/>
              <c:showPercent val="1"/>
              <c:showBubbleSize val="0"/>
              <c:extLst>
                <c:ext xmlns:c15="http://schemas.microsoft.com/office/drawing/2012/chart" uri="{CE6537A1-D6FC-4f65-9D91-7224C49458BB}">
                  <c15:layout/>
                </c:ext>
              </c:extLst>
            </c:dLbl>
            <c:dLbl>
              <c:idx val="2"/>
              <c:layout>
                <c:manualLayout>
                  <c:x val="0.0718954248366013"/>
                  <c:y val="0.0456041934501658"/>
                </c:manualLayout>
              </c:layout>
              <c:spPr>
                <a:noFill/>
                <a:ln>
                  <a:noFill/>
                </a:ln>
                <a:effectLst/>
              </c:spPr>
              <c:txPr>
                <a:bodyPr rot="0" spcFirstLastPara="1" vertOverflow="ellipsis" vert="horz" wrap="square" lIns="38100" tIns="19050" rIns="38100" bIns="19050" anchor="ctr" anchorCtr="1">
                  <a:spAutoFit/>
                </a:bodyPr>
                <a:lstStyle/>
                <a:p>
                  <a:pPr>
                    <a:defRPr sz="1600" b="1" i="0" u="none" strike="noStrike" kern="1200" spc="0" baseline="0">
                      <a:solidFill>
                        <a:schemeClr val="accent3"/>
                      </a:solidFill>
                      <a:latin typeface="+mn-lt"/>
                      <a:ea typeface="+mn-ea"/>
                      <a:cs typeface="+mn-cs"/>
                    </a:defRPr>
                  </a:pPr>
                  <a:endParaRPr lang="ja-JP"/>
                </a:p>
              </c:txPr>
              <c:dLblPos val="bestFit"/>
              <c:showLegendKey val="0"/>
              <c:showVal val="0"/>
              <c:showCatName val="1"/>
              <c:showSerName val="0"/>
              <c:showPercent val="1"/>
              <c:showBubbleSize val="0"/>
              <c:extLst>
                <c:ext xmlns:c15="http://schemas.microsoft.com/office/drawing/2012/chart" uri="{CE6537A1-D6FC-4f65-9D91-7224C49458BB}">
                  <c15:layout/>
                </c:ext>
              </c:extLst>
            </c:dLbl>
            <c:dLbl>
              <c:idx val="3"/>
              <c:layout>
                <c:manualLayout>
                  <c:x val="-0.0566448801742919"/>
                  <c:y val="0.00447566366691477"/>
                </c:manualLayout>
              </c:layout>
              <c:spPr>
                <a:noFill/>
                <a:ln>
                  <a:noFill/>
                </a:ln>
                <a:effectLst/>
              </c:spPr>
              <c:txPr>
                <a:bodyPr rot="0" spcFirstLastPara="1" vertOverflow="ellipsis" vert="horz" wrap="square" lIns="38100" tIns="19050" rIns="38100" bIns="19050" anchor="ctr" anchorCtr="1">
                  <a:spAutoFit/>
                </a:bodyPr>
                <a:lstStyle/>
                <a:p>
                  <a:pPr>
                    <a:defRPr sz="1600" b="1" i="0" u="none" strike="noStrike" kern="1200" spc="0" baseline="0">
                      <a:solidFill>
                        <a:schemeClr val="accent4"/>
                      </a:solidFill>
                      <a:latin typeface="+mn-lt"/>
                      <a:ea typeface="+mn-ea"/>
                      <a:cs typeface="+mn-cs"/>
                    </a:defRPr>
                  </a:pPr>
                  <a:endParaRPr lang="ja-JP"/>
                </a:p>
              </c:txPr>
              <c:dLblPos val="bestFit"/>
              <c:showLegendKey val="0"/>
              <c:showVal val="0"/>
              <c:showCatName val="1"/>
              <c:showSerName val="0"/>
              <c:showPercent val="1"/>
              <c:showBubbleSize val="0"/>
            </c:dLbl>
            <c:dLbl>
              <c:idx val="4"/>
              <c:layout>
                <c:manualLayout>
                  <c:x val="-0.159041394335512"/>
                  <c:y val="0.0687023183232966"/>
                </c:manualLayout>
              </c:layout>
              <c:spPr>
                <a:noFill/>
                <a:ln>
                  <a:noFill/>
                </a:ln>
                <a:effectLst/>
              </c:spPr>
              <c:txPr>
                <a:bodyPr rot="0" spcFirstLastPara="1" vertOverflow="ellipsis" vert="horz" wrap="square" lIns="38100" tIns="19050" rIns="38100" bIns="19050" anchor="ctr" anchorCtr="1">
                  <a:spAutoFit/>
                </a:bodyPr>
                <a:lstStyle/>
                <a:p>
                  <a:pPr>
                    <a:defRPr sz="1600" b="1" i="0" u="none" strike="noStrike" kern="1200" spc="0" baseline="0">
                      <a:solidFill>
                        <a:schemeClr val="accent5"/>
                      </a:solidFill>
                      <a:latin typeface="+mn-lt"/>
                      <a:ea typeface="+mn-ea"/>
                      <a:cs typeface="+mn-cs"/>
                    </a:defRPr>
                  </a:pPr>
                  <a:endParaRPr lang="ja-JP"/>
                </a:p>
              </c:txPr>
              <c:dLblPos val="bestFit"/>
              <c:showLegendKey val="0"/>
              <c:showVal val="0"/>
              <c:showCatName val="1"/>
              <c:showSerName val="0"/>
              <c:showPercent val="1"/>
              <c:showBubbleSize val="0"/>
              <c:extLst>
                <c:ext xmlns:c15="http://schemas.microsoft.com/office/drawing/2012/chart" uri="{CE6537A1-D6FC-4f65-9D91-7224C49458BB}">
                  <c15:layout/>
                </c:ext>
              </c:extLst>
            </c:dLbl>
            <c:dLbl>
              <c:idx val="5"/>
              <c:layout>
                <c:manualLayout>
                  <c:x val="-0.028322440087146"/>
                  <c:y val="-0.0380431411687754"/>
                </c:manualLayout>
              </c:layout>
              <c:spPr>
                <a:noFill/>
                <a:ln>
                  <a:noFill/>
                </a:ln>
                <a:effectLst/>
              </c:spPr>
              <c:txPr>
                <a:bodyPr rot="0" spcFirstLastPara="1" vertOverflow="ellipsis" vert="horz" wrap="square" lIns="38100" tIns="19050" rIns="38100" bIns="19050" anchor="ctr" anchorCtr="1">
                  <a:spAutoFit/>
                </a:bodyPr>
                <a:lstStyle/>
                <a:p>
                  <a:pPr>
                    <a:defRPr sz="1600" b="1" i="0" u="none" strike="noStrike" kern="1200" spc="0" baseline="0">
                      <a:solidFill>
                        <a:schemeClr val="accent6"/>
                      </a:solidFill>
                      <a:latin typeface="+mn-lt"/>
                      <a:ea typeface="+mn-ea"/>
                      <a:cs typeface="+mn-cs"/>
                    </a:defRPr>
                  </a:pPr>
                  <a:endParaRPr lang="ja-JP"/>
                </a:p>
              </c:txPr>
              <c:dLblPos val="bestFit"/>
              <c:showLegendKey val="0"/>
              <c:showVal val="0"/>
              <c:showCatName val="1"/>
              <c:showSerName val="0"/>
              <c:showPercent val="1"/>
              <c:showBubbleSize val="0"/>
            </c:dLbl>
            <c:dLbl>
              <c:idx val="6"/>
              <c:layout>
                <c:manualLayout>
                  <c:x val="-0.0130718954248366"/>
                  <c:y val="-0.109270550881743"/>
                </c:manualLayout>
              </c:layout>
              <c:spPr>
                <a:noFill/>
                <a:ln>
                  <a:noFill/>
                </a:ln>
                <a:effectLst/>
              </c:spPr>
              <c:txPr>
                <a:bodyPr rot="0" spcFirstLastPara="1" vertOverflow="ellipsis" vert="horz" wrap="square" lIns="38100" tIns="19050" rIns="38100" bIns="19050" anchor="ctr" anchorCtr="1">
                  <a:spAutoFit/>
                </a:bodyPr>
                <a:lstStyle/>
                <a:p>
                  <a:pPr>
                    <a:defRPr sz="1600" b="1" i="0" u="none" strike="noStrike" kern="1200" spc="0" baseline="0">
                      <a:solidFill>
                        <a:schemeClr val="accent1">
                          <a:lumMod val="60000"/>
                        </a:schemeClr>
                      </a:solidFill>
                      <a:latin typeface="+mn-lt"/>
                      <a:ea typeface="+mn-ea"/>
                      <a:cs typeface="+mn-cs"/>
                    </a:defRPr>
                  </a:pPr>
                  <a:endParaRPr lang="ja-JP"/>
                </a:p>
              </c:txPr>
              <c:dLblPos val="bestFit"/>
              <c:showLegendKey val="0"/>
              <c:showVal val="0"/>
              <c:showCatName val="1"/>
              <c:showSerName val="0"/>
              <c:showPercent val="1"/>
              <c:showBubbleSize val="0"/>
              <c:extLst>
                <c:ext xmlns:c15="http://schemas.microsoft.com/office/drawing/2012/chart" uri="{CE6537A1-D6FC-4f65-9D91-7224C49458BB}">
                  <c15:layout/>
                </c:ext>
              </c:extLst>
            </c:dLbl>
            <c:dLbl>
              <c:idx val="7"/>
              <c:spPr>
                <a:noFill/>
                <a:ln>
                  <a:noFill/>
                </a:ln>
                <a:effectLst/>
              </c:spPr>
              <c:txPr>
                <a:bodyPr rot="0" spcFirstLastPara="1" vertOverflow="ellipsis" vert="horz" wrap="square" lIns="38100" tIns="19050" rIns="38100" bIns="19050" anchor="ctr" anchorCtr="1">
                  <a:spAutoFit/>
                </a:bodyPr>
                <a:lstStyle/>
                <a:p>
                  <a:pPr>
                    <a:defRPr sz="1600" b="1" i="0" u="none" strike="noStrike" kern="1200" spc="0" baseline="0">
                      <a:solidFill>
                        <a:schemeClr val="accent2">
                          <a:lumMod val="60000"/>
                        </a:schemeClr>
                      </a:solidFill>
                      <a:latin typeface="+mn-lt"/>
                      <a:ea typeface="+mn-ea"/>
                      <a:cs typeface="+mn-cs"/>
                    </a:defRPr>
                  </a:pPr>
                  <a:endParaRPr lang="ja-JP"/>
                </a:p>
              </c:txPr>
              <c:dLblPos val="outEnd"/>
              <c:showLegendKey val="0"/>
              <c:showVal val="0"/>
              <c:showCatName val="1"/>
              <c:showSerName val="0"/>
              <c:showPercent val="1"/>
              <c:showBubbleSize val="0"/>
            </c:dLbl>
            <c:dLbl>
              <c:idx val="8"/>
              <c:layout>
                <c:manualLayout>
                  <c:x val="-0.137254901960784"/>
                  <c:y val="0.00929962135163772"/>
                </c:manualLayout>
              </c:layout>
              <c:spPr>
                <a:noFill/>
                <a:ln>
                  <a:noFill/>
                </a:ln>
                <a:effectLst/>
              </c:spPr>
              <c:txPr>
                <a:bodyPr rot="0" spcFirstLastPara="1" vertOverflow="ellipsis" vert="horz" wrap="square" lIns="38100" tIns="19050" rIns="38100" bIns="19050" anchor="ctr" anchorCtr="1">
                  <a:spAutoFit/>
                </a:bodyPr>
                <a:lstStyle/>
                <a:p>
                  <a:pPr>
                    <a:defRPr sz="1600" b="1" i="0" u="none" strike="noStrike" kern="1200" spc="0" baseline="0">
                      <a:solidFill>
                        <a:schemeClr val="accent3">
                          <a:lumMod val="60000"/>
                        </a:schemeClr>
                      </a:solidFill>
                      <a:latin typeface="+mn-lt"/>
                      <a:ea typeface="+mn-ea"/>
                      <a:cs typeface="+mn-cs"/>
                    </a:defRPr>
                  </a:pPr>
                  <a:endParaRPr lang="ja-JP"/>
                </a:p>
              </c:txPr>
              <c:dLblPos val="bestFit"/>
              <c:showLegendKey val="0"/>
              <c:showVal val="0"/>
              <c:showCatName val="1"/>
              <c:showSerName val="0"/>
              <c:showPercent val="1"/>
              <c:showBubbleSize val="0"/>
              <c:extLst>
                <c:ext xmlns:c15="http://schemas.microsoft.com/office/drawing/2012/chart" uri="{CE6537A1-D6FC-4f65-9D91-7224C49458BB}">
                  <c15:layout/>
                </c:ext>
              </c:extLst>
            </c:dLbl>
            <c:dLbl>
              <c:idx val="9"/>
              <c:layout>
                <c:manualLayout>
                  <c:x val="-0.00871459694989107"/>
                  <c:y val="-0.0581226334477358"/>
                </c:manualLayout>
              </c:layout>
              <c:spPr>
                <a:noFill/>
                <a:ln>
                  <a:noFill/>
                </a:ln>
                <a:effectLst/>
              </c:spPr>
              <c:txPr>
                <a:bodyPr rot="0" spcFirstLastPara="1" vertOverflow="ellipsis" vert="horz" wrap="square" lIns="38100" tIns="19050" rIns="38100" bIns="19050" anchor="ctr" anchorCtr="1">
                  <a:spAutoFit/>
                </a:bodyPr>
                <a:lstStyle/>
                <a:p>
                  <a:pPr>
                    <a:defRPr sz="1600" b="1" i="0" u="none" strike="noStrike" kern="1200" spc="0" baseline="0">
                      <a:solidFill>
                        <a:schemeClr val="accent4">
                          <a:lumMod val="60000"/>
                        </a:schemeClr>
                      </a:solidFill>
                      <a:latin typeface="+mn-lt"/>
                      <a:ea typeface="+mn-ea"/>
                      <a:cs typeface="+mn-cs"/>
                    </a:defRPr>
                  </a:pPr>
                  <a:endParaRPr lang="ja-JP"/>
                </a:p>
              </c:txPr>
              <c:dLblPos val="bestFit"/>
              <c:showLegendKey val="0"/>
              <c:showVal val="0"/>
              <c:showCatName val="1"/>
              <c:showSerName val="0"/>
              <c:showPercent val="1"/>
              <c:showBubbleSize val="0"/>
              <c:extLst>
                <c:ext xmlns:c15="http://schemas.microsoft.com/office/drawing/2012/chart" uri="{CE6537A1-D6FC-4f65-9D91-7224C49458BB}">
                  <c15:layout/>
                </c:ext>
              </c:extLst>
            </c:dLbl>
            <c:dLbl>
              <c:idx val="10"/>
              <c:layout>
                <c:manualLayout>
                  <c:x val="0.143790678126019"/>
                  <c:y val="-0.0171453159889032"/>
                </c:manualLayout>
              </c:layout>
              <c:spPr>
                <a:noFill/>
                <a:ln>
                  <a:noFill/>
                </a:ln>
                <a:effectLst/>
              </c:spPr>
              <c:txPr>
                <a:bodyPr rot="0" spcFirstLastPara="1" vertOverflow="ellipsis" vert="horz" wrap="square" lIns="38100" tIns="19050" rIns="38100" bIns="19050" anchor="ctr" anchorCtr="1">
                  <a:spAutoFit/>
                </a:bodyPr>
                <a:lstStyle/>
                <a:p>
                  <a:pPr>
                    <a:defRPr sz="1600" b="1" i="0" u="none" strike="noStrike" kern="1200" spc="0" baseline="0">
                      <a:solidFill>
                        <a:schemeClr val="accent5">
                          <a:lumMod val="60000"/>
                        </a:schemeClr>
                      </a:solidFill>
                      <a:latin typeface="+mn-lt"/>
                      <a:ea typeface="+mn-ea"/>
                      <a:cs typeface="+mn-cs"/>
                    </a:defRPr>
                  </a:pPr>
                  <a:endParaRPr lang="ja-JP"/>
                </a:p>
              </c:txPr>
              <c:dLblPos val="bestFit"/>
              <c:showLegendKey val="0"/>
              <c:showVal val="0"/>
              <c:showCatName val="1"/>
              <c:showSerName val="0"/>
              <c:showPercent val="1"/>
              <c:showBubbleSize val="0"/>
              <c:extLst>
                <c:ext xmlns:c15="http://schemas.microsoft.com/office/drawing/2012/chart" uri="{CE6537A1-D6FC-4f65-9D91-7224C49458BB}">
                  <c15:layout/>
                </c:ext>
              </c:extLst>
            </c:dLbl>
            <c:spPr>
              <a:noFill/>
              <a:ln>
                <a:noFill/>
              </a:ln>
              <a:effectLst/>
            </c:spPr>
            <c:txPr>
              <a:bodyPr/>
              <a:lstStyle/>
              <a:p>
                <a:pPr>
                  <a:defRPr sz="1600"/>
                </a:pPr>
                <a:endParaRPr lang="ja-JP"/>
              </a:p>
            </c:txPr>
            <c:dLblPos val="outEnd"/>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Sheet1!$A$2:$A$12</c:f>
              <c:strCache>
                <c:ptCount val="11"/>
                <c:pt idx="0">
                  <c:v>大学</c:v>
                </c:pt>
                <c:pt idx="1">
                  <c:v>その他に進学</c:v>
                </c:pt>
                <c:pt idx="2">
                  <c:v>専門，技術職</c:v>
                </c:pt>
                <c:pt idx="3">
                  <c:v>事務</c:v>
                </c:pt>
                <c:pt idx="4">
                  <c:v>販売</c:v>
                </c:pt>
                <c:pt idx="5">
                  <c:v>サービス職業</c:v>
                </c:pt>
                <c:pt idx="6">
                  <c:v>農林漁業</c:v>
                </c:pt>
                <c:pt idx="7">
                  <c:v>生産工程</c:v>
                </c:pt>
                <c:pt idx="8">
                  <c:v>運搬，清掃</c:v>
                </c:pt>
                <c:pt idx="9">
                  <c:v>その他</c:v>
                </c:pt>
                <c:pt idx="10">
                  <c:v>不明，死亡</c:v>
                </c:pt>
              </c:strCache>
            </c:strRef>
          </c:cat>
          <c:val>
            <c:numRef>
              <c:f>Sheet1!$B$2:$B$12</c:f>
              <c:numCache>
                <c:formatCode>General</c:formatCode>
                <c:ptCount val="11"/>
                <c:pt idx="0">
                  <c:v>177.0</c:v>
                </c:pt>
                <c:pt idx="1">
                  <c:v>24.0</c:v>
                </c:pt>
                <c:pt idx="2">
                  <c:v>5.0</c:v>
                </c:pt>
                <c:pt idx="3">
                  <c:v>7.0</c:v>
                </c:pt>
                <c:pt idx="4">
                  <c:v>5.0</c:v>
                </c:pt>
                <c:pt idx="5">
                  <c:v>10.0</c:v>
                </c:pt>
                <c:pt idx="6">
                  <c:v>3.0</c:v>
                </c:pt>
                <c:pt idx="7">
                  <c:v>97.0</c:v>
                </c:pt>
                <c:pt idx="8">
                  <c:v>8.0</c:v>
                </c:pt>
                <c:pt idx="9">
                  <c:v>1.0</c:v>
                </c:pt>
                <c:pt idx="10">
                  <c:v>1.0</c:v>
                </c:pt>
              </c:numCache>
            </c:numRef>
          </c:val>
        </c:ser>
        <c:dLbls>
          <c:dLblPos val="outEnd"/>
          <c:showLegendKey val="0"/>
          <c:showVal val="0"/>
          <c:showCatName val="1"/>
          <c:showSerName val="0"/>
          <c:showPercent val="0"/>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ja-JP"/>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ja-JP" altLang="en-US" dirty="0" smtClean="0"/>
              <a:t>職業別就職者数</a:t>
            </a:r>
            <a:endParaRPr lang="ja-JP" altLang="en-US" dirty="0"/>
          </a:p>
        </c:rich>
      </c:tx>
      <c:layout/>
      <c:overlay val="0"/>
      <c:spPr>
        <a:noFill/>
        <a:ln>
          <a:noFill/>
        </a:ln>
        <a:effectLst/>
      </c:spPr>
    </c:title>
    <c:autoTitleDeleted val="0"/>
    <c:plotArea>
      <c:layout>
        <c:manualLayout>
          <c:layoutTarget val="inner"/>
          <c:xMode val="edge"/>
          <c:yMode val="edge"/>
          <c:x val="0.0878544658938235"/>
          <c:y val="0.11828872012822"/>
          <c:w val="0.86392128479978"/>
          <c:h val="0.614901306749934"/>
        </c:manualLayout>
      </c:layout>
      <c:barChart>
        <c:barDir val="col"/>
        <c:grouping val="clustered"/>
        <c:varyColors val="0"/>
        <c:ser>
          <c:idx val="0"/>
          <c:order val="0"/>
          <c:tx>
            <c:strRef>
              <c:f>Sheet1!$B$1</c:f>
              <c:strCache>
                <c:ptCount val="1"/>
                <c:pt idx="0">
                  <c:v>男</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Sheet1!$A$2:$A$12</c:f>
              <c:strCache>
                <c:ptCount val="11"/>
                <c:pt idx="0">
                  <c:v>大学</c:v>
                </c:pt>
                <c:pt idx="1">
                  <c:v>その他に進学</c:v>
                </c:pt>
                <c:pt idx="2">
                  <c:v>専門，技術職</c:v>
                </c:pt>
                <c:pt idx="3">
                  <c:v>事務</c:v>
                </c:pt>
                <c:pt idx="4">
                  <c:v>販売</c:v>
                </c:pt>
                <c:pt idx="5">
                  <c:v>サービス職業</c:v>
                </c:pt>
                <c:pt idx="6">
                  <c:v>農林漁業</c:v>
                </c:pt>
                <c:pt idx="7">
                  <c:v>生産工程</c:v>
                </c:pt>
                <c:pt idx="8">
                  <c:v>運搬，清掃</c:v>
                </c:pt>
                <c:pt idx="9">
                  <c:v>その他</c:v>
                </c:pt>
                <c:pt idx="10">
                  <c:v>不明，死亡</c:v>
                </c:pt>
              </c:strCache>
            </c:strRef>
          </c:cat>
          <c:val>
            <c:numRef>
              <c:f>Sheet1!$B$2:$B$12</c:f>
              <c:numCache>
                <c:formatCode>General</c:formatCode>
                <c:ptCount val="11"/>
                <c:pt idx="0">
                  <c:v>93.0</c:v>
                </c:pt>
                <c:pt idx="1">
                  <c:v>11.0</c:v>
                </c:pt>
                <c:pt idx="2">
                  <c:v>3.0</c:v>
                </c:pt>
                <c:pt idx="3">
                  <c:v>4.0</c:v>
                </c:pt>
                <c:pt idx="4">
                  <c:v>1.0</c:v>
                </c:pt>
                <c:pt idx="5">
                  <c:v>3.0</c:v>
                </c:pt>
                <c:pt idx="6">
                  <c:v>3.0</c:v>
                </c:pt>
                <c:pt idx="7">
                  <c:v>53.0</c:v>
                </c:pt>
                <c:pt idx="8">
                  <c:v>5.0</c:v>
                </c:pt>
                <c:pt idx="10">
                  <c:v>1.0</c:v>
                </c:pt>
              </c:numCache>
            </c:numRef>
          </c:val>
        </c:ser>
        <c:ser>
          <c:idx val="1"/>
          <c:order val="1"/>
          <c:tx>
            <c:strRef>
              <c:f>Sheet1!$C$1</c:f>
              <c:strCache>
                <c:ptCount val="1"/>
                <c:pt idx="0">
                  <c:v>女</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Sheet1!$A$2:$A$12</c:f>
              <c:strCache>
                <c:ptCount val="11"/>
                <c:pt idx="0">
                  <c:v>大学</c:v>
                </c:pt>
                <c:pt idx="1">
                  <c:v>その他に進学</c:v>
                </c:pt>
                <c:pt idx="2">
                  <c:v>専門，技術職</c:v>
                </c:pt>
                <c:pt idx="3">
                  <c:v>事務</c:v>
                </c:pt>
                <c:pt idx="4">
                  <c:v>販売</c:v>
                </c:pt>
                <c:pt idx="5">
                  <c:v>サービス職業</c:v>
                </c:pt>
                <c:pt idx="6">
                  <c:v>農林漁業</c:v>
                </c:pt>
                <c:pt idx="7">
                  <c:v>生産工程</c:v>
                </c:pt>
                <c:pt idx="8">
                  <c:v>運搬，清掃</c:v>
                </c:pt>
                <c:pt idx="9">
                  <c:v>その他</c:v>
                </c:pt>
                <c:pt idx="10">
                  <c:v>不明，死亡</c:v>
                </c:pt>
              </c:strCache>
            </c:strRef>
          </c:cat>
          <c:val>
            <c:numRef>
              <c:f>Sheet1!$C$2:$C$12</c:f>
              <c:numCache>
                <c:formatCode>General</c:formatCode>
                <c:ptCount val="11"/>
                <c:pt idx="0">
                  <c:v>84.0</c:v>
                </c:pt>
                <c:pt idx="1">
                  <c:v>13.0</c:v>
                </c:pt>
                <c:pt idx="2">
                  <c:v>2.0</c:v>
                </c:pt>
                <c:pt idx="3">
                  <c:v>3.0</c:v>
                </c:pt>
                <c:pt idx="4">
                  <c:v>4.0</c:v>
                </c:pt>
                <c:pt idx="5">
                  <c:v>7.0</c:v>
                </c:pt>
                <c:pt idx="6">
                  <c:v>0.0</c:v>
                </c:pt>
                <c:pt idx="7">
                  <c:v>44.0</c:v>
                </c:pt>
                <c:pt idx="8">
                  <c:v>3.0</c:v>
                </c:pt>
                <c:pt idx="9">
                  <c:v>1.0</c:v>
                </c:pt>
              </c:numCache>
            </c:numRef>
          </c:val>
        </c:ser>
        <c:dLbls>
          <c:showLegendKey val="0"/>
          <c:showVal val="0"/>
          <c:showCatName val="0"/>
          <c:showSerName val="0"/>
          <c:showPercent val="0"/>
          <c:showBubbleSize val="0"/>
        </c:dLbls>
        <c:gapWidth val="219"/>
        <c:overlap val="-27"/>
        <c:axId val="2076488024"/>
        <c:axId val="2112236200"/>
      </c:barChart>
      <c:catAx>
        <c:axId val="207648802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ja-JP"/>
          </a:p>
        </c:txPr>
        <c:crossAx val="2112236200"/>
        <c:crosses val="autoZero"/>
        <c:auto val="1"/>
        <c:lblAlgn val="ctr"/>
        <c:lblOffset val="100"/>
        <c:noMultiLvlLbl val="0"/>
      </c:catAx>
      <c:valAx>
        <c:axId val="211223620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ja-JP"/>
          </a:p>
        </c:txPr>
        <c:crossAx val="2076488024"/>
        <c:crosses val="autoZero"/>
        <c:crossBetween val="between"/>
      </c:valAx>
      <c:spPr>
        <a:noFill/>
        <a:ln>
          <a:noFill/>
        </a:ln>
        <a:effectLst/>
      </c:spPr>
    </c:plotArea>
    <c:legend>
      <c:legendPos val="b"/>
      <c:layout>
        <c:manualLayout>
          <c:xMode val="edge"/>
          <c:yMode val="edge"/>
          <c:x val="0.443840090511665"/>
          <c:y val="0.847827658260853"/>
          <c:w val="0.109150163678035"/>
          <c:h val="0.0492035313351047"/>
        </c:manualLayout>
      </c:layout>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ja-JP"/>
        </a:p>
      </c:txPr>
    </c:legend>
    <c:plotVisOnly val="1"/>
    <c:dispBlanksAs val="gap"/>
    <c:showDLblsOverMax val="0"/>
  </c:chart>
  <c:spPr>
    <a:noFill/>
    <a:ln>
      <a:noFill/>
    </a:ln>
    <a:effectLst/>
  </c:spPr>
  <c:txPr>
    <a:bodyPr/>
    <a:lstStyle/>
    <a:p>
      <a:pPr>
        <a:defRPr/>
      </a:pPr>
      <a:endParaRPr lang="ja-JP"/>
    </a:p>
  </c:txPr>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59">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cs:styleClr val="auto"/>
    </cs:fontRef>
    <cs:defRPr sz="1330" b="1" i="0" u="none" strike="noStrike" kern="1200" spc="0" baseline="0"/>
  </cs:dataLabel>
  <cs:dataLabelCallout>
    <cs:lnRef idx="0">
      <cs:styleClr val="auto"/>
    </cs:lnRef>
    <cs:fillRef idx="0"/>
    <cs:effectRef idx="0"/>
    <cs:fontRef idx="minor">
      <cs:styleClr val="auto"/>
    </cs:fontRef>
    <cs:spPr>
      <a:solidFill>
        <a:schemeClr val="lt1"/>
      </a:solidFill>
      <a:ln>
        <a:solidFill>
          <a:schemeClr val="phClr"/>
        </a:solidFill>
      </a:ln>
    </cs:spPr>
    <cs:defRPr sz="133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635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10000"/>
          </a:prstClr>
        </a:outerShdw>
      </a:effectLst>
      <a:scene3d>
        <a:camera prst="orthographicFront"/>
        <a:lightRig rig="threePt" dir="t"/>
      </a:scene3d>
      <a:sp3d>
        <a:bevelT w="127000" h="127000"/>
        <a:bevelB w="127000" h="127000"/>
      </a:sp3d>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cap="all"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59">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cs:styleClr val="auto"/>
    </cs:fontRef>
    <cs:defRPr sz="1330" b="1" i="0" u="none" strike="noStrike" kern="1200" spc="0" baseline="0"/>
  </cs:dataLabel>
  <cs:dataLabelCallout>
    <cs:lnRef idx="0">
      <cs:styleClr val="auto"/>
    </cs:lnRef>
    <cs:fillRef idx="0"/>
    <cs:effectRef idx="0"/>
    <cs:fontRef idx="minor">
      <cs:styleClr val="auto"/>
    </cs:fontRef>
    <cs:spPr>
      <a:solidFill>
        <a:schemeClr val="lt1"/>
      </a:solidFill>
      <a:ln>
        <a:solidFill>
          <a:schemeClr val="phClr"/>
        </a:solidFill>
      </a:ln>
    </cs:spPr>
    <cs:defRPr sz="133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635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10000"/>
          </a:prstClr>
        </a:outerShdw>
      </a:effectLst>
      <a:scene3d>
        <a:camera prst="orthographicFront"/>
        <a:lightRig rig="threePt" dir="t"/>
      </a:scene3d>
      <a:sp3d>
        <a:bevelT w="127000" h="127000"/>
        <a:bevelB w="127000" h="127000"/>
      </a:sp3d>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cap="all"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59">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cs:styleClr val="auto"/>
    </cs:fontRef>
    <cs:defRPr sz="1330" b="1" i="0" u="none" strike="noStrike" kern="1200" spc="0" baseline="0"/>
  </cs:dataLabel>
  <cs:dataLabelCallout>
    <cs:lnRef idx="0">
      <cs:styleClr val="auto"/>
    </cs:lnRef>
    <cs:fillRef idx="0"/>
    <cs:effectRef idx="0"/>
    <cs:fontRef idx="minor">
      <cs:styleClr val="auto"/>
    </cs:fontRef>
    <cs:spPr>
      <a:solidFill>
        <a:schemeClr val="lt1"/>
      </a:solidFill>
      <a:ln>
        <a:solidFill>
          <a:schemeClr val="phClr"/>
        </a:solidFill>
      </a:ln>
    </cs:spPr>
    <cs:defRPr sz="133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635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10000"/>
          </a:prstClr>
        </a:outerShdw>
      </a:effectLst>
      <a:scene3d>
        <a:camera prst="orthographicFront"/>
        <a:lightRig rig="threePt" dir="t"/>
      </a:scene3d>
      <a:sp3d>
        <a:bevelT w="127000" h="127000"/>
        <a:bevelB w="127000" h="127000"/>
      </a:sp3d>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cap="all"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3.xml><?xml version="1.0" encoding="utf-8"?>
<cs:chartStyle xmlns:cs="http://schemas.microsoft.com/office/drawing/2012/chartStyle" xmlns:a="http://schemas.openxmlformats.org/drawingml/2006/main" id="259">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cs:styleClr val="auto"/>
    </cs:fontRef>
    <cs:defRPr sz="1330" b="1" i="0" u="none" strike="noStrike" kern="1200" spc="0" baseline="0"/>
  </cs:dataLabel>
  <cs:dataLabelCallout>
    <cs:lnRef idx="0">
      <cs:styleClr val="auto"/>
    </cs:lnRef>
    <cs:fillRef idx="0"/>
    <cs:effectRef idx="0"/>
    <cs:fontRef idx="minor">
      <cs:styleClr val="auto"/>
    </cs:fontRef>
    <cs:spPr>
      <a:solidFill>
        <a:schemeClr val="lt1"/>
      </a:solidFill>
      <a:ln>
        <a:solidFill>
          <a:schemeClr val="phClr"/>
        </a:solidFill>
      </a:ln>
    </cs:spPr>
    <cs:defRPr sz="133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635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10000"/>
          </a:prstClr>
        </a:outerShdw>
      </a:effectLst>
      <a:scene3d>
        <a:camera prst="orthographicFront"/>
        <a:lightRig rig="threePt" dir="t"/>
      </a:scene3d>
      <a:sp3d>
        <a:bevelT w="127000" h="127000"/>
        <a:bevelB w="127000" h="127000"/>
      </a:sp3d>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cap="all"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4.xml><?xml version="1.0" encoding="utf-8"?>
<cs:chartStyle xmlns:cs="http://schemas.microsoft.com/office/drawing/2012/chartStyle" xmlns:a="http://schemas.openxmlformats.org/drawingml/2006/main" id="259">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cs:styleClr val="auto"/>
    </cs:fontRef>
    <cs:defRPr sz="1330" b="1" i="0" u="none" strike="noStrike" kern="1200" spc="0" baseline="0"/>
  </cs:dataLabel>
  <cs:dataLabelCallout>
    <cs:lnRef idx="0">
      <cs:styleClr val="auto"/>
    </cs:lnRef>
    <cs:fillRef idx="0"/>
    <cs:effectRef idx="0"/>
    <cs:fontRef idx="minor">
      <cs:styleClr val="auto"/>
    </cs:fontRef>
    <cs:spPr>
      <a:solidFill>
        <a:schemeClr val="lt1"/>
      </a:solidFill>
      <a:ln>
        <a:solidFill>
          <a:schemeClr val="phClr"/>
        </a:solidFill>
      </a:ln>
    </cs:spPr>
    <cs:defRPr sz="133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635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10000"/>
          </a:prstClr>
        </a:outerShdw>
      </a:effectLst>
      <a:scene3d>
        <a:camera prst="orthographicFront"/>
        <a:lightRig rig="threePt" dir="t"/>
      </a:scene3d>
      <a:sp3d>
        <a:bevelT w="127000" h="127000"/>
        <a:bevelB w="127000" h="127000"/>
      </a:sp3d>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cap="all"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59">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cs:styleClr val="auto"/>
    </cs:fontRef>
    <cs:defRPr sz="1330" b="1" i="0" u="none" strike="noStrike" kern="1200" spc="0" baseline="0"/>
  </cs:dataLabel>
  <cs:dataLabelCallout>
    <cs:lnRef idx="0">
      <cs:styleClr val="auto"/>
    </cs:lnRef>
    <cs:fillRef idx="0"/>
    <cs:effectRef idx="0"/>
    <cs:fontRef idx="minor">
      <cs:styleClr val="auto"/>
    </cs:fontRef>
    <cs:spPr>
      <a:solidFill>
        <a:schemeClr val="lt1"/>
      </a:solidFill>
      <a:ln>
        <a:solidFill>
          <a:schemeClr val="phClr"/>
        </a:solidFill>
      </a:ln>
    </cs:spPr>
    <cs:defRPr sz="133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635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10000"/>
          </a:prstClr>
        </a:outerShdw>
      </a:effectLst>
      <a:scene3d>
        <a:camera prst="orthographicFront"/>
        <a:lightRig rig="threePt" dir="t"/>
      </a:scene3d>
      <a:sp3d>
        <a:bevelT w="127000" h="127000"/>
        <a:bevelB w="127000" h="127000"/>
      </a:sp3d>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cap="all"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59">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cs:styleClr val="auto"/>
    </cs:fontRef>
    <cs:defRPr sz="1330" b="1" i="0" u="none" strike="noStrike" kern="1200" spc="0" baseline="0"/>
  </cs:dataLabel>
  <cs:dataLabelCallout>
    <cs:lnRef idx="0">
      <cs:styleClr val="auto"/>
    </cs:lnRef>
    <cs:fillRef idx="0"/>
    <cs:effectRef idx="0"/>
    <cs:fontRef idx="minor">
      <cs:styleClr val="auto"/>
    </cs:fontRef>
    <cs:spPr>
      <a:solidFill>
        <a:schemeClr val="lt1"/>
      </a:solidFill>
      <a:ln>
        <a:solidFill>
          <a:schemeClr val="phClr"/>
        </a:solidFill>
      </a:ln>
    </cs:spPr>
    <cs:defRPr sz="133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635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10000"/>
          </a:prstClr>
        </a:outerShdw>
      </a:effectLst>
      <a:scene3d>
        <a:camera prst="orthographicFront"/>
        <a:lightRig rig="threePt" dir="t"/>
      </a:scene3d>
      <a:sp3d>
        <a:bevelT w="127000" h="127000"/>
        <a:bevelB w="127000" h="127000"/>
      </a:sp3d>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cap="all"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59">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cs:styleClr val="auto"/>
    </cs:fontRef>
    <cs:defRPr sz="1330" b="1" i="0" u="none" strike="noStrike" kern="1200" spc="0" baseline="0"/>
  </cs:dataLabel>
  <cs:dataLabelCallout>
    <cs:lnRef idx="0">
      <cs:styleClr val="auto"/>
    </cs:lnRef>
    <cs:fillRef idx="0"/>
    <cs:effectRef idx="0"/>
    <cs:fontRef idx="minor">
      <cs:styleClr val="auto"/>
    </cs:fontRef>
    <cs:spPr>
      <a:solidFill>
        <a:schemeClr val="lt1"/>
      </a:solidFill>
      <a:ln>
        <a:solidFill>
          <a:schemeClr val="phClr"/>
        </a:solidFill>
      </a:ln>
    </cs:spPr>
    <cs:defRPr sz="133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635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10000"/>
          </a:prstClr>
        </a:outerShdw>
      </a:effectLst>
      <a:scene3d>
        <a:camera prst="orthographicFront"/>
        <a:lightRig rig="threePt" dir="t"/>
      </a:scene3d>
      <a:sp3d>
        <a:bevelT w="127000" h="127000"/>
        <a:bevelB w="127000" h="127000"/>
      </a:sp3d>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cap="all"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0.19804</cdr:x>
      <cdr:y>0.95811</cdr:y>
    </cdr:from>
    <cdr:to>
      <cdr:x>1</cdr:x>
      <cdr:y>1</cdr:y>
    </cdr:to>
    <cdr:sp macro="" textlink="">
      <cdr:nvSpPr>
        <cdr:cNvPr id="3" name="テキスト ボックス 12"/>
        <cdr:cNvSpPr txBox="1"/>
      </cdr:nvSpPr>
      <cdr:spPr>
        <a:xfrm xmlns:a="http://schemas.openxmlformats.org/drawingml/2006/main">
          <a:off x="2663500" y="6570718"/>
          <a:ext cx="10785800" cy="287282"/>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xmlns:a="http://schemas.openxmlformats.org/drawingml/2006/main">
          <a:pPr algn="ctr"/>
          <a:r>
            <a:rPr lang="ja-JP" altLang="en-US" sz="1400" dirty="0" smtClean="0"/>
            <a:t>文部科学省，学校基本調査「初等中等教育機関・専修学校・各種学校＞卒業後の状況調査＞特別支援学校（高等部）</a:t>
          </a:r>
          <a:r>
            <a:rPr lang="en-US" altLang="ja-JP" sz="1400" dirty="0" smtClean="0"/>
            <a:t>EXCEL</a:t>
          </a:r>
          <a:r>
            <a:rPr lang="ja-JP" altLang="en-US" sz="1400" dirty="0" smtClean="0"/>
            <a:t>データ」をグラフ化</a:t>
          </a:r>
          <a:endParaRPr kumimoji="1" lang="ja-JP" altLang="en-US" sz="1400" dirty="0"/>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145B7C5-5BEB-4362-98DC-D5E1C40E26A0}" type="datetimeFigureOut">
              <a:rPr kumimoji="1" lang="ja-JP" altLang="en-US" smtClean="0"/>
              <a:t>17/05/09</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4DFF22D-F12B-4C75-9F77-47D1477B0983}" type="slidenum">
              <a:rPr kumimoji="1" lang="ja-JP" altLang="en-US" smtClean="0"/>
              <a:t>‹#›</a:t>
            </a:fld>
            <a:endParaRPr kumimoji="1" lang="ja-JP" altLang="en-US"/>
          </a:p>
        </p:txBody>
      </p:sp>
    </p:spTree>
    <p:extLst>
      <p:ext uri="{BB962C8B-B14F-4D97-AF65-F5344CB8AC3E}">
        <p14:creationId xmlns:p14="http://schemas.microsoft.com/office/powerpoint/2010/main" val="75820152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F4DFF22D-F12B-4C75-9F77-47D1477B0983}" type="slidenum">
              <a:rPr kumimoji="1" lang="ja-JP" altLang="en-US" smtClean="0"/>
              <a:t>19</a:t>
            </a:fld>
            <a:endParaRPr kumimoji="1" lang="ja-JP" altLang="en-US"/>
          </a:p>
        </p:txBody>
      </p:sp>
    </p:spTree>
    <p:extLst>
      <p:ext uri="{BB962C8B-B14F-4D97-AF65-F5344CB8AC3E}">
        <p14:creationId xmlns:p14="http://schemas.microsoft.com/office/powerpoint/2010/main" val="12992114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B474B353-2AC8-4353-A5FE-B0DBC60421C8}" type="datetimeFigureOut">
              <a:rPr kumimoji="1" lang="ja-JP" altLang="en-US" smtClean="0"/>
              <a:pPr/>
              <a:t>17/05/09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C4AAF3A-76D3-444C-A4DA-388A8434F16D}" type="slidenum">
              <a:rPr kumimoji="1" lang="ja-JP" altLang="en-US" smtClean="0"/>
              <a:pPr/>
              <a:t>‹#›</a:t>
            </a:fld>
            <a:endParaRPr kumimoji="1" lang="ja-JP" altLang="en-US"/>
          </a:p>
        </p:txBody>
      </p:sp>
    </p:spTree>
    <p:extLst>
      <p:ext uri="{BB962C8B-B14F-4D97-AF65-F5344CB8AC3E}">
        <p14:creationId xmlns:p14="http://schemas.microsoft.com/office/powerpoint/2010/main" val="22969360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B474B353-2AC8-4353-A5FE-B0DBC60421C8}" type="datetimeFigureOut">
              <a:rPr kumimoji="1" lang="ja-JP" altLang="en-US" smtClean="0"/>
              <a:pPr/>
              <a:t>17/05/09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C4AAF3A-76D3-444C-A4DA-388A8434F16D}" type="slidenum">
              <a:rPr kumimoji="1" lang="ja-JP" altLang="en-US" smtClean="0"/>
              <a:pPr/>
              <a:t>‹#›</a:t>
            </a:fld>
            <a:endParaRPr kumimoji="1" lang="ja-JP" altLang="en-US"/>
          </a:p>
        </p:txBody>
      </p:sp>
    </p:spTree>
    <p:extLst>
      <p:ext uri="{BB962C8B-B14F-4D97-AF65-F5344CB8AC3E}">
        <p14:creationId xmlns:p14="http://schemas.microsoft.com/office/powerpoint/2010/main" val="33777094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B474B353-2AC8-4353-A5FE-B0DBC60421C8}" type="datetimeFigureOut">
              <a:rPr kumimoji="1" lang="ja-JP" altLang="en-US" smtClean="0"/>
              <a:pPr/>
              <a:t>17/05/09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C4AAF3A-76D3-444C-A4DA-388A8434F16D}" type="slidenum">
              <a:rPr kumimoji="1" lang="ja-JP" altLang="en-US" smtClean="0"/>
              <a:pPr/>
              <a:t>‹#›</a:t>
            </a:fld>
            <a:endParaRPr kumimoji="1" lang="ja-JP" altLang="en-US"/>
          </a:p>
        </p:txBody>
      </p:sp>
    </p:spTree>
    <p:extLst>
      <p:ext uri="{BB962C8B-B14F-4D97-AF65-F5344CB8AC3E}">
        <p14:creationId xmlns:p14="http://schemas.microsoft.com/office/powerpoint/2010/main" val="4943542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B474B353-2AC8-4353-A5FE-B0DBC60421C8}" type="datetimeFigureOut">
              <a:rPr kumimoji="1" lang="ja-JP" altLang="en-US" smtClean="0"/>
              <a:pPr/>
              <a:t>17/05/09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C4AAF3A-76D3-444C-A4DA-388A8434F16D}" type="slidenum">
              <a:rPr kumimoji="1" lang="ja-JP" altLang="en-US" smtClean="0"/>
              <a:pPr/>
              <a:t>‹#›</a:t>
            </a:fld>
            <a:endParaRPr kumimoji="1" lang="ja-JP" altLang="en-US"/>
          </a:p>
        </p:txBody>
      </p:sp>
    </p:spTree>
    <p:extLst>
      <p:ext uri="{BB962C8B-B14F-4D97-AF65-F5344CB8AC3E}">
        <p14:creationId xmlns:p14="http://schemas.microsoft.com/office/powerpoint/2010/main" val="16675547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B474B353-2AC8-4353-A5FE-B0DBC60421C8}" type="datetimeFigureOut">
              <a:rPr kumimoji="1" lang="ja-JP" altLang="en-US" smtClean="0"/>
              <a:pPr/>
              <a:t>17/05/09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C4AAF3A-76D3-444C-A4DA-388A8434F16D}" type="slidenum">
              <a:rPr kumimoji="1" lang="ja-JP" altLang="en-US" smtClean="0"/>
              <a:pPr/>
              <a:t>‹#›</a:t>
            </a:fld>
            <a:endParaRPr kumimoji="1" lang="ja-JP" altLang="en-US"/>
          </a:p>
        </p:txBody>
      </p:sp>
    </p:spTree>
    <p:extLst>
      <p:ext uri="{BB962C8B-B14F-4D97-AF65-F5344CB8AC3E}">
        <p14:creationId xmlns:p14="http://schemas.microsoft.com/office/powerpoint/2010/main" val="1445162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B474B353-2AC8-4353-A5FE-B0DBC60421C8}" type="datetimeFigureOut">
              <a:rPr kumimoji="1" lang="ja-JP" altLang="en-US" smtClean="0"/>
              <a:pPr/>
              <a:t>17/05/09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AC4AAF3A-76D3-444C-A4DA-388A8434F16D}" type="slidenum">
              <a:rPr kumimoji="1" lang="ja-JP" altLang="en-US" smtClean="0"/>
              <a:pPr/>
              <a:t>‹#›</a:t>
            </a:fld>
            <a:endParaRPr kumimoji="1" lang="ja-JP" altLang="en-US"/>
          </a:p>
        </p:txBody>
      </p:sp>
    </p:spTree>
    <p:extLst>
      <p:ext uri="{BB962C8B-B14F-4D97-AF65-F5344CB8AC3E}">
        <p14:creationId xmlns:p14="http://schemas.microsoft.com/office/powerpoint/2010/main" val="5044263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B474B353-2AC8-4353-A5FE-B0DBC60421C8}" type="datetimeFigureOut">
              <a:rPr kumimoji="1" lang="ja-JP" altLang="en-US" smtClean="0"/>
              <a:pPr/>
              <a:t>17/05/09</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AC4AAF3A-76D3-444C-A4DA-388A8434F16D}" type="slidenum">
              <a:rPr kumimoji="1" lang="ja-JP" altLang="en-US" smtClean="0"/>
              <a:pPr/>
              <a:t>‹#›</a:t>
            </a:fld>
            <a:endParaRPr kumimoji="1" lang="ja-JP" altLang="en-US"/>
          </a:p>
        </p:txBody>
      </p:sp>
    </p:spTree>
    <p:extLst>
      <p:ext uri="{BB962C8B-B14F-4D97-AF65-F5344CB8AC3E}">
        <p14:creationId xmlns:p14="http://schemas.microsoft.com/office/powerpoint/2010/main" val="41124112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B474B353-2AC8-4353-A5FE-B0DBC60421C8}" type="datetimeFigureOut">
              <a:rPr kumimoji="1" lang="ja-JP" altLang="en-US" smtClean="0"/>
              <a:pPr/>
              <a:t>17/05/09</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AC4AAF3A-76D3-444C-A4DA-388A8434F16D}" type="slidenum">
              <a:rPr kumimoji="1" lang="ja-JP" altLang="en-US" smtClean="0"/>
              <a:pPr/>
              <a:t>‹#›</a:t>
            </a:fld>
            <a:endParaRPr kumimoji="1" lang="ja-JP" altLang="en-US"/>
          </a:p>
        </p:txBody>
      </p:sp>
    </p:spTree>
    <p:extLst>
      <p:ext uri="{BB962C8B-B14F-4D97-AF65-F5344CB8AC3E}">
        <p14:creationId xmlns:p14="http://schemas.microsoft.com/office/powerpoint/2010/main" val="24757309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B474B353-2AC8-4353-A5FE-B0DBC60421C8}" type="datetimeFigureOut">
              <a:rPr kumimoji="1" lang="ja-JP" altLang="en-US" smtClean="0"/>
              <a:pPr/>
              <a:t>17/05/09</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AC4AAF3A-76D3-444C-A4DA-388A8434F16D}" type="slidenum">
              <a:rPr kumimoji="1" lang="ja-JP" altLang="en-US" smtClean="0"/>
              <a:pPr/>
              <a:t>‹#›</a:t>
            </a:fld>
            <a:endParaRPr kumimoji="1" lang="ja-JP" altLang="en-US"/>
          </a:p>
        </p:txBody>
      </p:sp>
    </p:spTree>
    <p:extLst>
      <p:ext uri="{BB962C8B-B14F-4D97-AF65-F5344CB8AC3E}">
        <p14:creationId xmlns:p14="http://schemas.microsoft.com/office/powerpoint/2010/main" val="17645270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B474B353-2AC8-4353-A5FE-B0DBC60421C8}" type="datetimeFigureOut">
              <a:rPr kumimoji="1" lang="ja-JP" altLang="en-US" smtClean="0"/>
              <a:pPr/>
              <a:t>17/05/09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AC4AAF3A-76D3-444C-A4DA-388A8434F16D}" type="slidenum">
              <a:rPr kumimoji="1" lang="ja-JP" altLang="en-US" smtClean="0"/>
              <a:pPr/>
              <a:t>‹#›</a:t>
            </a:fld>
            <a:endParaRPr kumimoji="1" lang="ja-JP" altLang="en-US"/>
          </a:p>
        </p:txBody>
      </p:sp>
    </p:spTree>
    <p:extLst>
      <p:ext uri="{BB962C8B-B14F-4D97-AF65-F5344CB8AC3E}">
        <p14:creationId xmlns:p14="http://schemas.microsoft.com/office/powerpoint/2010/main" val="31449675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B474B353-2AC8-4353-A5FE-B0DBC60421C8}" type="datetimeFigureOut">
              <a:rPr kumimoji="1" lang="ja-JP" altLang="en-US" smtClean="0"/>
              <a:pPr/>
              <a:t>17/05/09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AC4AAF3A-76D3-444C-A4DA-388A8434F16D}" type="slidenum">
              <a:rPr kumimoji="1" lang="ja-JP" altLang="en-US" smtClean="0"/>
              <a:pPr/>
              <a:t>‹#›</a:t>
            </a:fld>
            <a:endParaRPr kumimoji="1" lang="ja-JP" altLang="en-US"/>
          </a:p>
        </p:txBody>
      </p:sp>
    </p:spTree>
    <p:extLst>
      <p:ext uri="{BB962C8B-B14F-4D97-AF65-F5344CB8AC3E}">
        <p14:creationId xmlns:p14="http://schemas.microsoft.com/office/powerpoint/2010/main" val="4132183126"/>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74B353-2AC8-4353-A5FE-B0DBC60421C8}" type="datetimeFigureOut">
              <a:rPr kumimoji="1" lang="ja-JP" altLang="en-US" smtClean="0"/>
              <a:pPr/>
              <a:t>17/05/09</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C4AAF3A-76D3-444C-A4DA-388A8434F16D}" type="slidenum">
              <a:rPr kumimoji="1" lang="ja-JP" altLang="en-US" smtClean="0"/>
              <a:pPr/>
              <a:t>‹#›</a:t>
            </a:fld>
            <a:endParaRPr kumimoji="1" lang="ja-JP" altLang="en-US"/>
          </a:p>
        </p:txBody>
      </p:sp>
    </p:spTree>
    <p:extLst>
      <p:ext uri="{BB962C8B-B14F-4D97-AF65-F5344CB8AC3E}">
        <p14:creationId xmlns:p14="http://schemas.microsoft.com/office/powerpoint/2010/main" val="25037533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1.xml"/><Relationship Id="rId3" Type="http://schemas.openxmlformats.org/officeDocument/2006/relationships/chart" Target="../charts/char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3.xml"/><Relationship Id="rId3" Type="http://schemas.openxmlformats.org/officeDocument/2006/relationships/chart" Target="../charts/char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7.xml"/><Relationship Id="rId3" Type="http://schemas.openxmlformats.org/officeDocument/2006/relationships/chart" Target="../charts/chart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9.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chart" Target="../charts/chart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11.xml"/><Relationship Id="rId3" Type="http://schemas.openxmlformats.org/officeDocument/2006/relationships/chart" Target="../charts/char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jp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13.xml"/><Relationship Id="rId3" Type="http://schemas.openxmlformats.org/officeDocument/2006/relationships/chart" Target="../charts/chart1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図 5"/>
          <p:cNvPicPr>
            <a:picLocks noChangeAspect="1"/>
          </p:cNvPicPr>
          <p:nvPr/>
        </p:nvPicPr>
        <p:blipFill rotWithShape="1">
          <a:blip r:embed="rId2">
            <a:extLst>
              <a:ext uri="{28A0092B-C50C-407E-A947-70E740481C1C}">
                <a14:useLocalDpi xmlns:a14="http://schemas.microsoft.com/office/drawing/2010/main" val="0"/>
              </a:ext>
            </a:extLst>
          </a:blip>
          <a:srcRect t="20894" b="19823"/>
          <a:stretch/>
        </p:blipFill>
        <p:spPr>
          <a:xfrm>
            <a:off x="409074" y="1217654"/>
            <a:ext cx="11093116" cy="4226998"/>
          </a:xfrm>
          <a:prstGeom prst="rect">
            <a:avLst/>
          </a:prstGeom>
        </p:spPr>
      </p:pic>
      <p:sp>
        <p:nvSpPr>
          <p:cNvPr id="2" name="タイトル 1"/>
          <p:cNvSpPr>
            <a:spLocks noGrp="1"/>
          </p:cNvSpPr>
          <p:nvPr>
            <p:ph type="ctrTitle"/>
          </p:nvPr>
        </p:nvSpPr>
        <p:spPr>
          <a:xfrm>
            <a:off x="1496393" y="2595478"/>
            <a:ext cx="9144000" cy="1254936"/>
          </a:xfrm>
        </p:spPr>
        <p:txBody>
          <a:bodyPr/>
          <a:lstStyle/>
          <a:p>
            <a:r>
              <a:rPr kumimoji="1" lang="ja-JP" altLang="en-US" dirty="0" err="1" smtClean="0"/>
              <a:t>ろう</a:t>
            </a:r>
            <a:r>
              <a:rPr kumimoji="1" lang="ja-JP" altLang="en-US" dirty="0" smtClean="0"/>
              <a:t>者と就労の変遷</a:t>
            </a:r>
            <a:endParaRPr kumimoji="1" lang="ja-JP" altLang="en-US" dirty="0"/>
          </a:p>
        </p:txBody>
      </p:sp>
      <p:sp>
        <p:nvSpPr>
          <p:cNvPr id="4" name="テキスト ボックス 3"/>
          <p:cNvSpPr txBox="1"/>
          <p:nvPr/>
        </p:nvSpPr>
        <p:spPr>
          <a:xfrm>
            <a:off x="7740452" y="2551008"/>
            <a:ext cx="1935891" cy="461665"/>
          </a:xfrm>
          <a:prstGeom prst="rect">
            <a:avLst/>
          </a:prstGeom>
          <a:noFill/>
        </p:spPr>
        <p:txBody>
          <a:bodyPr wrap="square" rtlCol="0">
            <a:spAutoFit/>
          </a:bodyPr>
          <a:lstStyle/>
          <a:p>
            <a:r>
              <a:rPr kumimoji="1" lang="ja-JP" altLang="en-US" sz="2400" dirty="0" smtClean="0"/>
              <a:t>へんせん</a:t>
            </a:r>
            <a:endParaRPr kumimoji="1" lang="ja-JP" altLang="en-US" sz="2400" dirty="0"/>
          </a:p>
        </p:txBody>
      </p:sp>
      <p:sp>
        <p:nvSpPr>
          <p:cNvPr id="5" name="テキスト ボックス 4"/>
          <p:cNvSpPr txBox="1"/>
          <p:nvPr/>
        </p:nvSpPr>
        <p:spPr>
          <a:xfrm>
            <a:off x="7747066" y="3773803"/>
            <a:ext cx="1508066" cy="400110"/>
          </a:xfrm>
          <a:prstGeom prst="rect">
            <a:avLst/>
          </a:prstGeom>
        </p:spPr>
        <p:style>
          <a:lnRef idx="2">
            <a:schemeClr val="accent4"/>
          </a:lnRef>
          <a:fillRef idx="1">
            <a:schemeClr val="lt1"/>
          </a:fillRef>
          <a:effectRef idx="0">
            <a:schemeClr val="accent4"/>
          </a:effectRef>
          <a:fontRef idx="minor">
            <a:schemeClr val="dk1"/>
          </a:fontRef>
        </p:style>
        <p:txBody>
          <a:bodyPr wrap="square" rtlCol="0">
            <a:spAutoFit/>
          </a:bodyPr>
          <a:lstStyle/>
          <a:p>
            <a:pPr algn="ctr"/>
            <a:r>
              <a:rPr kumimoji="1" lang="ja-JP" altLang="en-US" sz="2000" b="1" dirty="0" smtClean="0"/>
              <a:t>移り変わり</a:t>
            </a:r>
            <a:endParaRPr kumimoji="1" lang="en-US" altLang="ja-JP" sz="2000" b="1" dirty="0" smtClean="0"/>
          </a:p>
        </p:txBody>
      </p:sp>
    </p:spTree>
    <p:extLst>
      <p:ext uri="{BB962C8B-B14F-4D97-AF65-F5344CB8AC3E}">
        <p14:creationId xmlns:p14="http://schemas.microsoft.com/office/powerpoint/2010/main" val="270831546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solidFill>
                  <a:srgbClr val="FF0000"/>
                </a:solidFill>
              </a:rPr>
              <a:t>欠格条項</a:t>
            </a:r>
            <a:r>
              <a:rPr lang="ja-JP" altLang="en-US" dirty="0" smtClean="0"/>
              <a:t>とは</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絶対的欠格条項とは</a:t>
            </a:r>
            <a:endParaRPr kumimoji="1" lang="en-US" altLang="ja-JP" dirty="0" smtClean="0"/>
          </a:p>
          <a:p>
            <a:pPr>
              <a:buNone/>
            </a:pPr>
            <a:r>
              <a:rPr lang="ja-JP" altLang="en-US" dirty="0" smtClean="0"/>
              <a:t>　障害者の場合は，無条件で不合格</a:t>
            </a:r>
            <a:endParaRPr lang="en-US" altLang="ja-JP" dirty="0" smtClean="0"/>
          </a:p>
          <a:p>
            <a:pPr>
              <a:buNone/>
            </a:pPr>
            <a:endParaRPr lang="en-US" altLang="ja-JP" dirty="0" smtClean="0"/>
          </a:p>
          <a:p>
            <a:pPr>
              <a:buNone/>
            </a:pPr>
            <a:r>
              <a:rPr lang="ja-JP" altLang="en-US" dirty="0" smtClean="0"/>
              <a:t>⇒</a:t>
            </a:r>
            <a:r>
              <a:rPr lang="ja-JP" altLang="en-US" dirty="0" err="1" smtClean="0"/>
              <a:t>ろう</a:t>
            </a:r>
            <a:r>
              <a:rPr lang="ja-JP" altLang="en-US" dirty="0" smtClean="0"/>
              <a:t>者が国家資格の薬剤師に合格</a:t>
            </a:r>
            <a:endParaRPr lang="en-US" altLang="ja-JP" dirty="0" smtClean="0"/>
          </a:p>
          <a:p>
            <a:pPr>
              <a:buNone/>
            </a:pPr>
            <a:r>
              <a:rPr kumimoji="1" lang="ja-JP" altLang="en-US" dirty="0" smtClean="0"/>
              <a:t>　</a:t>
            </a:r>
            <a:r>
              <a:rPr lang="ja-JP" altLang="en-US" dirty="0" smtClean="0"/>
              <a:t>運動が起き，協会などの働きかけにより法改正が実現</a:t>
            </a:r>
            <a:endParaRPr kumimoji="1" lang="en-US" altLang="ja-JP" dirty="0" smtClean="0"/>
          </a:p>
          <a:p>
            <a:endParaRPr lang="en-US" altLang="ja-JP" dirty="0" smtClean="0"/>
          </a:p>
          <a:p>
            <a:r>
              <a:rPr kumimoji="1" lang="ja-JP" altLang="en-US" dirty="0" smtClean="0">
                <a:solidFill>
                  <a:srgbClr val="FF0000"/>
                </a:solidFill>
              </a:rPr>
              <a:t>相対的欠格条項</a:t>
            </a:r>
            <a:r>
              <a:rPr kumimoji="1" lang="ja-JP" altLang="en-US" dirty="0" smtClean="0"/>
              <a:t>とは</a:t>
            </a:r>
            <a:endParaRPr kumimoji="1" lang="en-US" altLang="ja-JP" dirty="0" smtClean="0"/>
          </a:p>
          <a:p>
            <a:pPr>
              <a:buNone/>
            </a:pPr>
            <a:r>
              <a:rPr kumimoji="1" lang="ja-JP" altLang="en-US" dirty="0" smtClean="0"/>
              <a:t>　</a:t>
            </a:r>
            <a:r>
              <a:rPr kumimoji="1" lang="ja-JP" altLang="en-US" u="sng" dirty="0" smtClean="0"/>
              <a:t>（条件付きで）</a:t>
            </a:r>
            <a:r>
              <a:rPr kumimoji="1" lang="ja-JP" altLang="en-US" dirty="0" smtClean="0"/>
              <a:t>障害者でも合格できる</a:t>
            </a:r>
            <a:endParaRPr kumimoji="1" lang="ja-JP" altLang="en-US" dirty="0"/>
          </a:p>
        </p:txBody>
      </p:sp>
      <p:sp>
        <p:nvSpPr>
          <p:cNvPr id="4" name="コンテンツ プレースホルダー 2"/>
          <p:cNvSpPr txBox="1">
            <a:spLocks/>
          </p:cNvSpPr>
          <p:nvPr/>
        </p:nvSpPr>
        <p:spPr>
          <a:xfrm>
            <a:off x="6781767" y="4791075"/>
            <a:ext cx="4819734" cy="1006475"/>
          </a:xfrm>
          <a:prstGeom prst="rect">
            <a:avLst/>
          </a:prstGeom>
          <a:ln w="38100"/>
        </p:spPr>
        <p:style>
          <a:lnRef idx="2">
            <a:schemeClr val="accent2"/>
          </a:lnRef>
          <a:fillRef idx="1">
            <a:schemeClr val="lt1"/>
          </a:fillRef>
          <a:effectRef idx="0">
            <a:schemeClr val="accent2"/>
          </a:effectRef>
          <a:fontRef idx="minor">
            <a:schemeClr val="dk1"/>
          </a:fontRef>
        </p:style>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gn="ctr">
              <a:buFont typeface="Arial" panose="020B0604020202020204" pitchFamily="34" charset="0"/>
              <a:buNone/>
            </a:pPr>
            <a:r>
              <a:rPr lang="ja-JP" altLang="en-US" dirty="0"/>
              <a:t>未</a:t>
            </a:r>
            <a:r>
              <a:rPr lang="ja-JP" altLang="en-US" dirty="0" smtClean="0"/>
              <a:t>だに「社会の壁」は存在する</a:t>
            </a:r>
            <a:endParaRPr lang="en-US" altLang="ja-JP" dirty="0" smtClean="0"/>
          </a:p>
          <a:p>
            <a:pPr marL="0" indent="0" algn="ctr">
              <a:buFont typeface="Arial" panose="020B0604020202020204" pitchFamily="34" charset="0"/>
              <a:buNone/>
            </a:pPr>
            <a:r>
              <a:rPr lang="ja-JP" altLang="en-US" dirty="0" smtClean="0"/>
              <a:t>誰かの一歩が</a:t>
            </a:r>
            <a:r>
              <a:rPr lang="ja-JP" altLang="en-US" dirty="0" smtClean="0">
                <a:solidFill>
                  <a:srgbClr val="FF0000"/>
                </a:solidFill>
              </a:rPr>
              <a:t>社会を変える</a:t>
            </a:r>
            <a:endParaRPr lang="ja-JP" altLang="en-US" dirty="0">
              <a:solidFill>
                <a:srgbClr val="FF0000"/>
              </a:solidFill>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ー 2"/>
          <p:cNvSpPr>
            <a:spLocks noGrp="1"/>
          </p:cNvSpPr>
          <p:nvPr>
            <p:ph idx="1"/>
          </p:nvPr>
        </p:nvSpPr>
        <p:spPr/>
        <p:txBody>
          <a:bodyPr/>
          <a:lstStyle/>
          <a:p>
            <a:endParaRPr kumimoji="1" lang="ja-JP" altLang="en-US" dirty="0"/>
          </a:p>
        </p:txBody>
      </p:sp>
      <p:pic>
        <p:nvPicPr>
          <p:cNvPr id="4" name="図 3"/>
          <p:cNvPicPr>
            <a:picLocks noChangeAspect="1"/>
          </p:cNvPicPr>
          <p:nvPr/>
        </p:nvPicPr>
        <p:blipFill>
          <a:blip r:embed="rId2"/>
          <a:stretch>
            <a:fillRect/>
          </a:stretch>
        </p:blipFill>
        <p:spPr>
          <a:xfrm>
            <a:off x="531853" y="93098"/>
            <a:ext cx="10821947" cy="6438512"/>
          </a:xfrm>
          <a:prstGeom prst="rect">
            <a:avLst/>
          </a:prstGeom>
        </p:spPr>
      </p:pic>
      <p:sp>
        <p:nvSpPr>
          <p:cNvPr id="5" name="テキスト ボックス 4"/>
          <p:cNvSpPr txBox="1"/>
          <p:nvPr/>
        </p:nvSpPr>
        <p:spPr>
          <a:xfrm>
            <a:off x="584887" y="6531610"/>
            <a:ext cx="10785732" cy="307777"/>
          </a:xfrm>
          <a:prstGeom prst="rect">
            <a:avLst/>
          </a:prstGeom>
          <a:noFill/>
        </p:spPr>
        <p:txBody>
          <a:bodyPr wrap="square" rtlCol="0">
            <a:spAutoFit/>
          </a:bodyPr>
          <a:lstStyle/>
          <a:p>
            <a:r>
              <a:rPr lang="ja-JP" altLang="en-US" sz="1400" dirty="0" smtClean="0"/>
              <a:t>日本</a:t>
            </a:r>
            <a:r>
              <a:rPr lang="ja-JP" altLang="en-US" sz="1400" dirty="0"/>
              <a:t>学生支援</a:t>
            </a:r>
            <a:r>
              <a:rPr lang="ja-JP" altLang="en-US" sz="1400" dirty="0" smtClean="0"/>
              <a:t>機構（２０１５）</a:t>
            </a:r>
            <a:r>
              <a:rPr kumimoji="1" lang="ja-JP" altLang="en-US" sz="1400" dirty="0" smtClean="0"/>
              <a:t>大学，短期大学及び高等専門学校における障害のある学生の修学支援に関する実態調査分析報告書より抜粋</a:t>
            </a:r>
            <a:endParaRPr kumimoji="1" lang="ja-JP" altLang="en-US" sz="1400" dirty="0"/>
          </a:p>
        </p:txBody>
      </p:sp>
      <p:sp>
        <p:nvSpPr>
          <p:cNvPr id="6" name="角丸四角形 5"/>
          <p:cNvSpPr/>
          <p:nvPr/>
        </p:nvSpPr>
        <p:spPr>
          <a:xfrm>
            <a:off x="1746422" y="4555524"/>
            <a:ext cx="6582032" cy="642552"/>
          </a:xfrm>
          <a:prstGeom prst="roundRect">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テキスト ボックス 6"/>
          <p:cNvSpPr txBox="1"/>
          <p:nvPr/>
        </p:nvSpPr>
        <p:spPr>
          <a:xfrm>
            <a:off x="8262551" y="4692134"/>
            <a:ext cx="1935892" cy="369332"/>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pPr algn="ctr"/>
            <a:r>
              <a:rPr kumimoji="1" lang="ja-JP" altLang="en-US" dirty="0" smtClean="0"/>
              <a:t>全国に約</a:t>
            </a:r>
            <a:r>
              <a:rPr kumimoji="1" lang="en-US" altLang="ja-JP" dirty="0" smtClean="0"/>
              <a:t>1,500</a:t>
            </a:r>
            <a:r>
              <a:rPr kumimoji="1" lang="ja-JP" altLang="en-US" dirty="0" smtClean="0"/>
              <a:t>人</a:t>
            </a:r>
            <a:endParaRPr kumimoji="1" lang="ja-JP" altLang="en-US" dirty="0"/>
          </a:p>
        </p:txBody>
      </p:sp>
    </p:spTree>
    <p:extLst>
      <p:ext uri="{BB962C8B-B14F-4D97-AF65-F5344CB8AC3E}">
        <p14:creationId xmlns:p14="http://schemas.microsoft.com/office/powerpoint/2010/main" val="261945955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59824" y="243361"/>
            <a:ext cx="10515600" cy="800344"/>
          </a:xfrm>
        </p:spPr>
        <p:txBody>
          <a:bodyPr>
            <a:normAutofit/>
          </a:bodyPr>
          <a:lstStyle/>
          <a:p>
            <a:r>
              <a:rPr lang="ja-JP" altLang="en-US" sz="3200" dirty="0" smtClean="0"/>
              <a:t>昭和</a:t>
            </a:r>
            <a:r>
              <a:rPr lang="en-US" altLang="ja-JP" sz="3200" dirty="0" smtClean="0"/>
              <a:t>53</a:t>
            </a:r>
            <a:r>
              <a:rPr lang="ja-JP" altLang="en-US" sz="3200" dirty="0" smtClean="0"/>
              <a:t>年</a:t>
            </a:r>
            <a:r>
              <a:rPr lang="ja-JP" altLang="en-US" sz="3200" dirty="0"/>
              <a:t>普通高校と聾学校高等部卒業生の就労先比較</a:t>
            </a:r>
            <a:r>
              <a:rPr lang="ja-JP" altLang="en-US" sz="1800" dirty="0"/>
              <a:t>（人）</a:t>
            </a:r>
            <a:endParaRPr kumimoji="1" lang="ja-JP" altLang="en-US" sz="3200" dirty="0"/>
          </a:p>
        </p:txBody>
      </p:sp>
      <p:graphicFrame>
        <p:nvGraphicFramePr>
          <p:cNvPr id="7" name="コンテンツ プレースホルダー 6"/>
          <p:cNvGraphicFramePr>
            <a:graphicFrameLocks noGrp="1"/>
          </p:cNvGraphicFramePr>
          <p:nvPr>
            <p:ph idx="1"/>
            <p:extLst>
              <p:ext uri="{D42A27DB-BD31-4B8C-83A1-F6EECF244321}">
                <p14:modId xmlns:p14="http://schemas.microsoft.com/office/powerpoint/2010/main" val="724256495"/>
              </p:ext>
            </p:extLst>
          </p:nvPr>
        </p:nvGraphicFramePr>
        <p:xfrm>
          <a:off x="5741506" y="1008912"/>
          <a:ext cx="5893741" cy="5849087"/>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8" name="表 7"/>
          <p:cNvGraphicFramePr>
            <a:graphicFrameLocks noGrp="1"/>
          </p:cNvGraphicFramePr>
          <p:nvPr>
            <p:extLst>
              <p:ext uri="{D42A27DB-BD31-4B8C-83A1-F6EECF244321}">
                <p14:modId xmlns:p14="http://schemas.microsoft.com/office/powerpoint/2010/main" val="2194154530"/>
              </p:ext>
            </p:extLst>
          </p:nvPr>
        </p:nvGraphicFramePr>
        <p:xfrm>
          <a:off x="10386904" y="2760114"/>
          <a:ext cx="1435655" cy="2736723"/>
        </p:xfrm>
        <a:graphic>
          <a:graphicData uri="http://schemas.openxmlformats.org/drawingml/2006/table">
            <a:tbl>
              <a:tblPr>
                <a:tableStyleId>{5C22544A-7EE6-4342-B048-85BDC9FD1C3A}</a:tableStyleId>
              </a:tblPr>
              <a:tblGrid>
                <a:gridCol w="887324"/>
                <a:gridCol w="548331"/>
              </a:tblGrid>
              <a:tr h="248793">
                <a:tc>
                  <a:txBody>
                    <a:bodyPr/>
                    <a:lstStyle/>
                    <a:p>
                      <a:pPr algn="l" fontAlgn="ctr"/>
                      <a:r>
                        <a:rPr lang="ja-JP" altLang="en-US" sz="1400" u="none" strike="noStrike" dirty="0">
                          <a:effectLst/>
                        </a:rPr>
                        <a:t>専門職</a:t>
                      </a:r>
                      <a:endParaRPr lang="ja-JP" altLang="en-US" sz="14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1400" u="none" strike="noStrike" dirty="0">
                          <a:effectLst/>
                        </a:rPr>
                        <a:t>23</a:t>
                      </a:r>
                      <a:endParaRPr lang="en-US" altLang="ja-JP" sz="14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r>
              <a:tr h="248793">
                <a:tc>
                  <a:txBody>
                    <a:bodyPr/>
                    <a:lstStyle/>
                    <a:p>
                      <a:pPr algn="l" fontAlgn="ctr"/>
                      <a:r>
                        <a:rPr lang="ja-JP" altLang="en-US" sz="1400" u="none" strike="noStrike" dirty="0">
                          <a:effectLst/>
                        </a:rPr>
                        <a:t>事務職</a:t>
                      </a:r>
                      <a:endParaRPr lang="ja-JP" altLang="en-US" sz="14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1400" u="none" strike="noStrike">
                          <a:effectLst/>
                        </a:rPr>
                        <a:t>13</a:t>
                      </a:r>
                      <a:endParaRPr lang="en-US" altLang="ja-JP" sz="1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r>
              <a:tr h="248793">
                <a:tc>
                  <a:txBody>
                    <a:bodyPr/>
                    <a:lstStyle/>
                    <a:p>
                      <a:pPr algn="l" fontAlgn="ctr"/>
                      <a:r>
                        <a:rPr lang="ja-JP" altLang="en-US" sz="1400" u="none" strike="noStrike" dirty="0">
                          <a:effectLst/>
                        </a:rPr>
                        <a:t>販売職</a:t>
                      </a:r>
                      <a:endParaRPr lang="ja-JP" altLang="en-US" sz="14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1400" u="none" strike="noStrike">
                          <a:effectLst/>
                        </a:rPr>
                        <a:t>2</a:t>
                      </a:r>
                      <a:endParaRPr lang="en-US" altLang="ja-JP" sz="1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r>
              <a:tr h="248793">
                <a:tc>
                  <a:txBody>
                    <a:bodyPr/>
                    <a:lstStyle/>
                    <a:p>
                      <a:pPr algn="l" fontAlgn="ctr"/>
                      <a:r>
                        <a:rPr lang="ja-JP" altLang="en-US" sz="1400" u="none" strike="noStrike" dirty="0">
                          <a:effectLst/>
                        </a:rPr>
                        <a:t>農林業</a:t>
                      </a:r>
                      <a:endParaRPr lang="ja-JP" altLang="en-US" sz="14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1400" u="none" strike="noStrike">
                          <a:effectLst/>
                        </a:rPr>
                        <a:t>2</a:t>
                      </a:r>
                      <a:endParaRPr lang="en-US" altLang="ja-JP" sz="1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r>
              <a:tr h="248793">
                <a:tc>
                  <a:txBody>
                    <a:bodyPr/>
                    <a:lstStyle/>
                    <a:p>
                      <a:pPr algn="l" fontAlgn="ctr"/>
                      <a:r>
                        <a:rPr lang="ja-JP" altLang="en-US" sz="1400" u="none" strike="noStrike" dirty="0">
                          <a:effectLst/>
                        </a:rPr>
                        <a:t>漁業</a:t>
                      </a:r>
                      <a:endParaRPr lang="ja-JP" altLang="en-US" sz="14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1400" u="none" strike="noStrike">
                          <a:effectLst/>
                        </a:rPr>
                        <a:t>0</a:t>
                      </a:r>
                      <a:endParaRPr lang="en-US" altLang="ja-JP" sz="1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r>
              <a:tr h="248793">
                <a:tc>
                  <a:txBody>
                    <a:bodyPr/>
                    <a:lstStyle/>
                    <a:p>
                      <a:pPr algn="l" fontAlgn="ctr"/>
                      <a:r>
                        <a:rPr lang="ja-JP" altLang="en-US" sz="1400" u="none" strike="noStrike" dirty="0">
                          <a:effectLst/>
                        </a:rPr>
                        <a:t>採鉱採石</a:t>
                      </a:r>
                      <a:endParaRPr lang="ja-JP" altLang="en-US" sz="14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1400" u="none" strike="noStrike">
                          <a:effectLst/>
                        </a:rPr>
                        <a:t>0</a:t>
                      </a:r>
                      <a:endParaRPr lang="en-US" altLang="ja-JP" sz="1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r>
              <a:tr h="248793">
                <a:tc>
                  <a:txBody>
                    <a:bodyPr/>
                    <a:lstStyle/>
                    <a:p>
                      <a:pPr algn="l" fontAlgn="ctr"/>
                      <a:r>
                        <a:rPr lang="ja-JP" altLang="en-US" sz="1400" u="none" strike="noStrike" dirty="0">
                          <a:effectLst/>
                        </a:rPr>
                        <a:t>運輸通信</a:t>
                      </a:r>
                      <a:endParaRPr lang="ja-JP" altLang="en-US" sz="14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1400" u="none" strike="noStrike">
                          <a:effectLst/>
                        </a:rPr>
                        <a:t>1</a:t>
                      </a:r>
                      <a:endParaRPr lang="en-US" altLang="ja-JP" sz="1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r>
              <a:tr h="248793">
                <a:tc>
                  <a:txBody>
                    <a:bodyPr/>
                    <a:lstStyle/>
                    <a:p>
                      <a:pPr algn="l" fontAlgn="ctr"/>
                      <a:r>
                        <a:rPr lang="ja-JP" altLang="en-US" sz="1400" u="none" strike="noStrike" dirty="0">
                          <a:effectLst/>
                        </a:rPr>
                        <a:t>技能生産</a:t>
                      </a:r>
                      <a:endParaRPr lang="ja-JP" altLang="en-US" sz="14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1400" u="none" strike="noStrike">
                          <a:effectLst/>
                        </a:rPr>
                        <a:t>436</a:t>
                      </a:r>
                      <a:endParaRPr lang="en-US" altLang="ja-JP" sz="1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r>
              <a:tr h="248793">
                <a:tc>
                  <a:txBody>
                    <a:bodyPr/>
                    <a:lstStyle/>
                    <a:p>
                      <a:pPr algn="l" fontAlgn="ctr"/>
                      <a:r>
                        <a:rPr lang="ja-JP" altLang="en-US" sz="1400" u="none" strike="noStrike" dirty="0">
                          <a:effectLst/>
                        </a:rPr>
                        <a:t>保安職</a:t>
                      </a:r>
                      <a:endParaRPr lang="ja-JP" altLang="en-US" sz="14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1400" u="none" strike="noStrike">
                          <a:effectLst/>
                        </a:rPr>
                        <a:t>4</a:t>
                      </a:r>
                      <a:endParaRPr lang="en-US" altLang="ja-JP" sz="1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r>
              <a:tr h="248793">
                <a:tc>
                  <a:txBody>
                    <a:bodyPr/>
                    <a:lstStyle/>
                    <a:p>
                      <a:pPr algn="l" fontAlgn="ctr"/>
                      <a:r>
                        <a:rPr lang="ja-JP" altLang="en-US" sz="1400" u="none" strike="noStrike" dirty="0">
                          <a:effectLst/>
                        </a:rPr>
                        <a:t>サービス職</a:t>
                      </a:r>
                      <a:endParaRPr lang="ja-JP" altLang="en-US" sz="14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1400" u="none" strike="noStrike">
                          <a:effectLst/>
                        </a:rPr>
                        <a:t>29</a:t>
                      </a:r>
                      <a:endParaRPr lang="en-US" altLang="ja-JP" sz="1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r>
              <a:tr h="248793">
                <a:tc>
                  <a:txBody>
                    <a:bodyPr/>
                    <a:lstStyle/>
                    <a:p>
                      <a:pPr algn="l" fontAlgn="ctr"/>
                      <a:r>
                        <a:rPr lang="ja-JP" altLang="en-US" sz="1400" u="none" strike="noStrike" dirty="0">
                          <a:effectLst/>
                        </a:rPr>
                        <a:t>その他</a:t>
                      </a:r>
                      <a:endParaRPr lang="ja-JP" altLang="en-US" sz="14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1400" u="none" strike="noStrike" dirty="0">
                          <a:effectLst/>
                        </a:rPr>
                        <a:t>6</a:t>
                      </a:r>
                      <a:endParaRPr lang="en-US" altLang="ja-JP" sz="14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r>
            </a:tbl>
          </a:graphicData>
        </a:graphic>
      </p:graphicFrame>
      <p:graphicFrame>
        <p:nvGraphicFramePr>
          <p:cNvPr id="9" name="コンテンツ プレースホルダー 12"/>
          <p:cNvGraphicFramePr>
            <a:graphicFrameLocks/>
          </p:cNvGraphicFramePr>
          <p:nvPr>
            <p:extLst>
              <p:ext uri="{D42A27DB-BD31-4B8C-83A1-F6EECF244321}">
                <p14:modId xmlns:p14="http://schemas.microsoft.com/office/powerpoint/2010/main" val="2656814509"/>
              </p:ext>
            </p:extLst>
          </p:nvPr>
        </p:nvGraphicFramePr>
        <p:xfrm>
          <a:off x="0" y="1043703"/>
          <a:ext cx="5932889" cy="5566418"/>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0" name="表 9"/>
          <p:cNvGraphicFramePr>
            <a:graphicFrameLocks noGrp="1"/>
          </p:cNvGraphicFramePr>
          <p:nvPr>
            <p:extLst>
              <p:ext uri="{D42A27DB-BD31-4B8C-83A1-F6EECF244321}">
                <p14:modId xmlns:p14="http://schemas.microsoft.com/office/powerpoint/2010/main" val="1412491573"/>
              </p:ext>
            </p:extLst>
          </p:nvPr>
        </p:nvGraphicFramePr>
        <p:xfrm>
          <a:off x="4628001" y="2122193"/>
          <a:ext cx="1687655" cy="2923261"/>
        </p:xfrm>
        <a:graphic>
          <a:graphicData uri="http://schemas.openxmlformats.org/drawingml/2006/table">
            <a:tbl>
              <a:tblPr>
                <a:tableStyleId>{5C22544A-7EE6-4342-B048-85BDC9FD1C3A}</a:tableStyleId>
              </a:tblPr>
              <a:tblGrid>
                <a:gridCol w="931988"/>
                <a:gridCol w="755667"/>
              </a:tblGrid>
              <a:tr h="261814">
                <a:tc>
                  <a:txBody>
                    <a:bodyPr/>
                    <a:lstStyle/>
                    <a:p>
                      <a:pPr algn="l" rtl="0" fontAlgn="ctr"/>
                      <a:r>
                        <a:rPr lang="ja-JP" altLang="en-US" sz="1400" u="none" strike="noStrike" dirty="0">
                          <a:effectLst/>
                        </a:rPr>
                        <a:t>専門職</a:t>
                      </a:r>
                      <a:endParaRPr lang="ja-JP" altLang="en-US" sz="1400" b="0" i="0" u="none" strike="noStrike" dirty="0">
                        <a:solidFill>
                          <a:srgbClr val="000000"/>
                        </a:solidFill>
                        <a:effectLst/>
                        <a:latin typeface="Arial" panose="020B0604020202020204" pitchFamily="34" charset="0"/>
                        <a:ea typeface="ＭＳ Ｐゴシック" panose="020B0600070205080204" pitchFamily="50" charset="-128"/>
                      </a:endParaRPr>
                    </a:p>
                  </a:txBody>
                  <a:tcPr marL="9525" marR="9525" marT="9525" marB="0" anchor="ctr"/>
                </a:tc>
                <a:tc>
                  <a:txBody>
                    <a:bodyPr/>
                    <a:lstStyle/>
                    <a:p>
                      <a:pPr algn="r" fontAlgn="ctr"/>
                      <a:r>
                        <a:rPr lang="en-US" altLang="ja-JP" sz="1400" u="none" strike="noStrike">
                          <a:effectLst/>
                        </a:rPr>
                        <a:t>23844</a:t>
                      </a:r>
                      <a:endParaRPr lang="en-US" altLang="ja-JP" sz="1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r>
              <a:tr h="261814">
                <a:tc>
                  <a:txBody>
                    <a:bodyPr/>
                    <a:lstStyle/>
                    <a:p>
                      <a:pPr algn="l" rtl="0" fontAlgn="ctr"/>
                      <a:r>
                        <a:rPr lang="ja-JP" altLang="en-US" sz="1400" u="none" strike="noStrike">
                          <a:effectLst/>
                        </a:rPr>
                        <a:t>事務職</a:t>
                      </a:r>
                      <a:endParaRPr lang="ja-JP" altLang="en-US" sz="1400" b="0" i="0" u="none" strike="noStrike">
                        <a:solidFill>
                          <a:srgbClr val="000000"/>
                        </a:solidFill>
                        <a:effectLst/>
                        <a:latin typeface="Arial" panose="020B0604020202020204" pitchFamily="34" charset="0"/>
                        <a:ea typeface="ＭＳ Ｐゴシック" panose="020B0600070205080204" pitchFamily="50" charset="-128"/>
                      </a:endParaRPr>
                    </a:p>
                  </a:txBody>
                  <a:tcPr marL="9525" marR="9525" marT="9525" marB="0" anchor="ctr"/>
                </a:tc>
                <a:tc>
                  <a:txBody>
                    <a:bodyPr/>
                    <a:lstStyle/>
                    <a:p>
                      <a:pPr algn="r" fontAlgn="ctr"/>
                      <a:r>
                        <a:rPr lang="en-US" altLang="ja-JP" sz="1400" u="none" strike="noStrike">
                          <a:effectLst/>
                        </a:rPr>
                        <a:t>205214</a:t>
                      </a:r>
                      <a:endParaRPr lang="en-US" altLang="ja-JP" sz="1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r>
              <a:tr h="261814">
                <a:tc>
                  <a:txBody>
                    <a:bodyPr/>
                    <a:lstStyle/>
                    <a:p>
                      <a:pPr algn="l" rtl="0" fontAlgn="ctr"/>
                      <a:r>
                        <a:rPr lang="ja-JP" altLang="en-US" sz="1400" u="none" strike="noStrike">
                          <a:effectLst/>
                        </a:rPr>
                        <a:t>販売職</a:t>
                      </a:r>
                      <a:endParaRPr lang="ja-JP" altLang="en-US" sz="1400" b="0" i="0" u="none" strike="noStrike">
                        <a:solidFill>
                          <a:srgbClr val="000000"/>
                        </a:solidFill>
                        <a:effectLst/>
                        <a:latin typeface="Arial" panose="020B0604020202020204" pitchFamily="34" charset="0"/>
                        <a:ea typeface="ＭＳ Ｐゴシック" panose="020B0600070205080204" pitchFamily="50" charset="-128"/>
                      </a:endParaRPr>
                    </a:p>
                  </a:txBody>
                  <a:tcPr marL="9525" marR="9525" marT="9525" marB="0" anchor="ctr"/>
                </a:tc>
                <a:tc>
                  <a:txBody>
                    <a:bodyPr/>
                    <a:lstStyle/>
                    <a:p>
                      <a:pPr algn="r" fontAlgn="ctr"/>
                      <a:r>
                        <a:rPr lang="en-US" altLang="ja-JP" sz="1400" u="none" strike="noStrike">
                          <a:effectLst/>
                        </a:rPr>
                        <a:t>108343</a:t>
                      </a:r>
                      <a:endParaRPr lang="en-US" altLang="ja-JP" sz="1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r>
              <a:tr h="261814">
                <a:tc>
                  <a:txBody>
                    <a:bodyPr/>
                    <a:lstStyle/>
                    <a:p>
                      <a:pPr algn="l" rtl="0" fontAlgn="ctr"/>
                      <a:r>
                        <a:rPr lang="ja-JP" altLang="en-US" sz="1400" u="none" strike="noStrike">
                          <a:effectLst/>
                        </a:rPr>
                        <a:t>農林業</a:t>
                      </a:r>
                      <a:endParaRPr lang="ja-JP" altLang="en-US" sz="1400" b="0" i="0" u="none" strike="noStrike">
                        <a:solidFill>
                          <a:srgbClr val="000000"/>
                        </a:solidFill>
                        <a:effectLst/>
                        <a:latin typeface="Arial" panose="020B0604020202020204" pitchFamily="34" charset="0"/>
                        <a:ea typeface="ＭＳ Ｐゴシック" panose="020B0600070205080204" pitchFamily="50" charset="-128"/>
                      </a:endParaRPr>
                    </a:p>
                  </a:txBody>
                  <a:tcPr marL="9525" marR="9525" marT="9525" marB="0" anchor="ctr"/>
                </a:tc>
                <a:tc>
                  <a:txBody>
                    <a:bodyPr/>
                    <a:lstStyle/>
                    <a:p>
                      <a:pPr algn="r" fontAlgn="ctr"/>
                      <a:r>
                        <a:rPr lang="en-US" altLang="ja-JP" sz="1400" u="none" strike="noStrike">
                          <a:effectLst/>
                        </a:rPr>
                        <a:t>11161</a:t>
                      </a:r>
                      <a:endParaRPr lang="en-US" altLang="ja-JP" sz="1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r>
              <a:tr h="261814">
                <a:tc>
                  <a:txBody>
                    <a:bodyPr/>
                    <a:lstStyle/>
                    <a:p>
                      <a:pPr algn="l" rtl="0" fontAlgn="ctr"/>
                      <a:r>
                        <a:rPr lang="ja-JP" altLang="en-US" sz="1400" u="none" strike="noStrike">
                          <a:effectLst/>
                        </a:rPr>
                        <a:t>漁業</a:t>
                      </a:r>
                      <a:endParaRPr lang="ja-JP" altLang="en-US" sz="1400" b="0" i="0" u="none" strike="noStrike">
                        <a:solidFill>
                          <a:srgbClr val="000000"/>
                        </a:solidFill>
                        <a:effectLst/>
                        <a:latin typeface="Arial" panose="020B0604020202020204" pitchFamily="34" charset="0"/>
                        <a:ea typeface="ＭＳ Ｐゴシック" panose="020B0600070205080204" pitchFamily="50" charset="-128"/>
                      </a:endParaRPr>
                    </a:p>
                  </a:txBody>
                  <a:tcPr marL="9525" marR="9525" marT="9525" marB="0" anchor="ctr"/>
                </a:tc>
                <a:tc>
                  <a:txBody>
                    <a:bodyPr/>
                    <a:lstStyle/>
                    <a:p>
                      <a:pPr algn="r" fontAlgn="ctr"/>
                      <a:r>
                        <a:rPr lang="en-US" altLang="ja-JP" sz="1400" u="none" strike="noStrike">
                          <a:effectLst/>
                        </a:rPr>
                        <a:t>1726</a:t>
                      </a:r>
                      <a:endParaRPr lang="en-US" altLang="ja-JP" sz="1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r>
              <a:tr h="261814">
                <a:tc>
                  <a:txBody>
                    <a:bodyPr/>
                    <a:lstStyle/>
                    <a:p>
                      <a:pPr algn="l" rtl="0" fontAlgn="ctr"/>
                      <a:r>
                        <a:rPr lang="ja-JP" altLang="en-US" sz="1400" u="none" strike="noStrike">
                          <a:effectLst/>
                        </a:rPr>
                        <a:t>採鉱採石</a:t>
                      </a:r>
                      <a:endParaRPr lang="ja-JP" altLang="en-US" sz="1400" b="0" i="0" u="none" strike="noStrike">
                        <a:solidFill>
                          <a:srgbClr val="000000"/>
                        </a:solidFill>
                        <a:effectLst/>
                        <a:latin typeface="Arial" panose="020B0604020202020204" pitchFamily="34" charset="0"/>
                        <a:ea typeface="ＭＳ Ｐゴシック" panose="020B0600070205080204" pitchFamily="50" charset="-128"/>
                      </a:endParaRPr>
                    </a:p>
                  </a:txBody>
                  <a:tcPr marL="9525" marR="9525" marT="9525" marB="0" anchor="ctr"/>
                </a:tc>
                <a:tc>
                  <a:txBody>
                    <a:bodyPr/>
                    <a:lstStyle/>
                    <a:p>
                      <a:pPr algn="r" fontAlgn="ctr"/>
                      <a:r>
                        <a:rPr lang="en-US" altLang="ja-JP" sz="1400" u="none" strike="noStrike">
                          <a:effectLst/>
                        </a:rPr>
                        <a:t>345</a:t>
                      </a:r>
                      <a:endParaRPr lang="en-US" altLang="ja-JP" sz="1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r>
              <a:tr h="261814">
                <a:tc>
                  <a:txBody>
                    <a:bodyPr/>
                    <a:lstStyle/>
                    <a:p>
                      <a:pPr algn="l" rtl="0" fontAlgn="ctr"/>
                      <a:r>
                        <a:rPr lang="ja-JP" altLang="en-US" sz="1400" u="none" strike="noStrike">
                          <a:effectLst/>
                        </a:rPr>
                        <a:t>運輸通信</a:t>
                      </a:r>
                      <a:endParaRPr lang="ja-JP" altLang="en-US" sz="1400" b="0" i="0" u="none" strike="noStrike">
                        <a:solidFill>
                          <a:srgbClr val="000000"/>
                        </a:solidFill>
                        <a:effectLst/>
                        <a:latin typeface="Arial" panose="020B0604020202020204" pitchFamily="34" charset="0"/>
                        <a:ea typeface="ＭＳ Ｐゴシック" panose="020B0600070205080204" pitchFamily="50" charset="-128"/>
                      </a:endParaRPr>
                    </a:p>
                  </a:txBody>
                  <a:tcPr marL="9525" marR="9525" marT="9525" marB="0" anchor="ctr"/>
                </a:tc>
                <a:tc>
                  <a:txBody>
                    <a:bodyPr/>
                    <a:lstStyle/>
                    <a:p>
                      <a:pPr algn="r" fontAlgn="ctr"/>
                      <a:r>
                        <a:rPr lang="en-US" altLang="ja-JP" sz="1400" u="none" strike="noStrike">
                          <a:effectLst/>
                        </a:rPr>
                        <a:t>15990</a:t>
                      </a:r>
                      <a:endParaRPr lang="en-US" altLang="ja-JP" sz="1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r>
              <a:tr h="261814">
                <a:tc>
                  <a:txBody>
                    <a:bodyPr/>
                    <a:lstStyle/>
                    <a:p>
                      <a:pPr algn="l" rtl="0" fontAlgn="ctr"/>
                      <a:r>
                        <a:rPr lang="ja-JP" altLang="en-US" sz="1400" u="none" strike="noStrike">
                          <a:effectLst/>
                        </a:rPr>
                        <a:t>技能生産</a:t>
                      </a:r>
                      <a:endParaRPr lang="ja-JP" altLang="en-US" sz="1400" b="0" i="0" u="none" strike="noStrike">
                        <a:solidFill>
                          <a:srgbClr val="000000"/>
                        </a:solidFill>
                        <a:effectLst/>
                        <a:latin typeface="Arial" panose="020B0604020202020204" pitchFamily="34" charset="0"/>
                        <a:ea typeface="ＭＳ Ｐゴシック" panose="020B0600070205080204" pitchFamily="50" charset="-128"/>
                      </a:endParaRPr>
                    </a:p>
                  </a:txBody>
                  <a:tcPr marL="9525" marR="9525" marT="9525" marB="0" anchor="ctr"/>
                </a:tc>
                <a:tc>
                  <a:txBody>
                    <a:bodyPr/>
                    <a:lstStyle/>
                    <a:p>
                      <a:pPr algn="r" fontAlgn="ctr"/>
                      <a:r>
                        <a:rPr lang="en-US" altLang="ja-JP" sz="1400" u="none" strike="noStrike">
                          <a:effectLst/>
                        </a:rPr>
                        <a:t>160642</a:t>
                      </a:r>
                      <a:endParaRPr lang="en-US" altLang="ja-JP" sz="1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r>
              <a:tr h="261814">
                <a:tc>
                  <a:txBody>
                    <a:bodyPr/>
                    <a:lstStyle/>
                    <a:p>
                      <a:pPr algn="l" rtl="0" fontAlgn="ctr"/>
                      <a:r>
                        <a:rPr lang="ja-JP" altLang="en-US" sz="1400" u="none" strike="noStrike">
                          <a:effectLst/>
                        </a:rPr>
                        <a:t>保安職</a:t>
                      </a:r>
                      <a:endParaRPr lang="ja-JP" altLang="en-US" sz="1400" b="0" i="0" u="none" strike="noStrike">
                        <a:solidFill>
                          <a:srgbClr val="000000"/>
                        </a:solidFill>
                        <a:effectLst/>
                        <a:latin typeface="Arial" panose="020B0604020202020204" pitchFamily="34" charset="0"/>
                        <a:ea typeface="ＭＳ Ｐゴシック" panose="020B0600070205080204" pitchFamily="50" charset="-128"/>
                      </a:endParaRPr>
                    </a:p>
                  </a:txBody>
                  <a:tcPr marL="9525" marR="9525" marT="9525" marB="0" anchor="ctr"/>
                </a:tc>
                <a:tc>
                  <a:txBody>
                    <a:bodyPr/>
                    <a:lstStyle/>
                    <a:p>
                      <a:pPr algn="r" fontAlgn="ctr"/>
                      <a:r>
                        <a:rPr lang="en-US" altLang="ja-JP" sz="1400" u="none" strike="noStrike">
                          <a:effectLst/>
                        </a:rPr>
                        <a:t>19276</a:t>
                      </a:r>
                      <a:endParaRPr lang="en-US" altLang="ja-JP" sz="1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r>
              <a:tr h="305121">
                <a:tc>
                  <a:txBody>
                    <a:bodyPr/>
                    <a:lstStyle/>
                    <a:p>
                      <a:pPr algn="l" rtl="0" fontAlgn="ctr"/>
                      <a:r>
                        <a:rPr lang="ja-JP" altLang="en-US" sz="1400" u="none" strike="noStrike">
                          <a:effectLst/>
                        </a:rPr>
                        <a:t>サービス職</a:t>
                      </a:r>
                      <a:endParaRPr lang="ja-JP" altLang="en-US" sz="1400" b="0" i="0" u="none" strike="noStrike">
                        <a:solidFill>
                          <a:srgbClr val="000000"/>
                        </a:solidFill>
                        <a:effectLst/>
                        <a:latin typeface="Arial" panose="020B0604020202020204" pitchFamily="34" charset="0"/>
                        <a:ea typeface="ＭＳ Ｐゴシック" panose="020B0600070205080204" pitchFamily="50" charset="-128"/>
                      </a:endParaRPr>
                    </a:p>
                  </a:txBody>
                  <a:tcPr marL="9525" marR="9525" marT="9525" marB="0" anchor="ctr"/>
                </a:tc>
                <a:tc>
                  <a:txBody>
                    <a:bodyPr/>
                    <a:lstStyle/>
                    <a:p>
                      <a:pPr algn="r" fontAlgn="ctr"/>
                      <a:r>
                        <a:rPr lang="en-US" altLang="ja-JP" sz="1400" u="none" strike="noStrike">
                          <a:effectLst/>
                        </a:rPr>
                        <a:t>42325</a:t>
                      </a:r>
                      <a:endParaRPr lang="en-US" altLang="ja-JP" sz="1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r>
              <a:tr h="261814">
                <a:tc>
                  <a:txBody>
                    <a:bodyPr/>
                    <a:lstStyle/>
                    <a:p>
                      <a:pPr algn="l" rtl="0" fontAlgn="ctr"/>
                      <a:r>
                        <a:rPr lang="ja-JP" altLang="en-US" sz="1400" u="none" strike="noStrike">
                          <a:effectLst/>
                        </a:rPr>
                        <a:t>その他</a:t>
                      </a:r>
                      <a:endParaRPr lang="ja-JP" altLang="en-US" sz="1400" b="0" i="0" u="none" strike="noStrike">
                        <a:solidFill>
                          <a:srgbClr val="000000"/>
                        </a:solidFill>
                        <a:effectLst/>
                        <a:latin typeface="Arial" panose="020B0604020202020204" pitchFamily="34" charset="0"/>
                        <a:ea typeface="ＭＳ Ｐゴシック" panose="020B0600070205080204" pitchFamily="50" charset="-128"/>
                      </a:endParaRPr>
                    </a:p>
                  </a:txBody>
                  <a:tcPr marL="9525" marR="9525" marT="9525" marB="0" anchor="ctr"/>
                </a:tc>
                <a:tc>
                  <a:txBody>
                    <a:bodyPr/>
                    <a:lstStyle/>
                    <a:p>
                      <a:pPr algn="r" fontAlgn="ctr"/>
                      <a:r>
                        <a:rPr lang="en-US" altLang="ja-JP" sz="1400" u="none" strike="noStrike" dirty="0">
                          <a:effectLst/>
                        </a:rPr>
                        <a:t>7725</a:t>
                      </a:r>
                      <a:endParaRPr lang="en-US" altLang="ja-JP" sz="14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r>
            </a:tbl>
          </a:graphicData>
        </a:graphic>
      </p:graphicFrame>
    </p:spTree>
    <p:extLst>
      <p:ext uri="{BB962C8B-B14F-4D97-AF65-F5344CB8AC3E}">
        <p14:creationId xmlns:p14="http://schemas.microsoft.com/office/powerpoint/2010/main" val="393301763"/>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38200" y="225966"/>
            <a:ext cx="10515600" cy="800344"/>
          </a:xfrm>
        </p:spPr>
        <p:txBody>
          <a:bodyPr>
            <a:normAutofit/>
          </a:bodyPr>
          <a:lstStyle/>
          <a:p>
            <a:r>
              <a:rPr kumimoji="1" lang="ja-JP" altLang="en-US" sz="3200" dirty="0" smtClean="0"/>
              <a:t>平成</a:t>
            </a:r>
            <a:r>
              <a:rPr kumimoji="1" lang="en-US" altLang="ja-JP" sz="3200" dirty="0" smtClean="0"/>
              <a:t>26</a:t>
            </a:r>
            <a:r>
              <a:rPr kumimoji="1" lang="ja-JP" altLang="en-US" sz="3200" dirty="0" smtClean="0"/>
              <a:t>年普通高校と聾学校高等部卒業生の就労先比較</a:t>
            </a:r>
            <a:r>
              <a:rPr kumimoji="1" lang="ja-JP" altLang="en-US" sz="1800" dirty="0" smtClean="0"/>
              <a:t>（人）</a:t>
            </a:r>
            <a:endParaRPr kumimoji="1" lang="ja-JP" altLang="en-US" sz="4000" dirty="0"/>
          </a:p>
        </p:txBody>
      </p:sp>
      <p:graphicFrame>
        <p:nvGraphicFramePr>
          <p:cNvPr id="7" name="コンテンツ プレースホルダー 6"/>
          <p:cNvGraphicFramePr>
            <a:graphicFrameLocks noGrp="1"/>
          </p:cNvGraphicFramePr>
          <p:nvPr>
            <p:ph idx="1"/>
            <p:extLst>
              <p:ext uri="{D42A27DB-BD31-4B8C-83A1-F6EECF244321}">
                <p14:modId xmlns:p14="http://schemas.microsoft.com/office/powerpoint/2010/main" val="762156998"/>
              </p:ext>
            </p:extLst>
          </p:nvPr>
        </p:nvGraphicFramePr>
        <p:xfrm>
          <a:off x="5532723" y="991518"/>
          <a:ext cx="5572641" cy="5866482"/>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8" name="表 7"/>
          <p:cNvGraphicFramePr>
            <a:graphicFrameLocks noGrp="1"/>
          </p:cNvGraphicFramePr>
          <p:nvPr>
            <p:extLst>
              <p:ext uri="{D42A27DB-BD31-4B8C-83A1-F6EECF244321}">
                <p14:modId xmlns:p14="http://schemas.microsoft.com/office/powerpoint/2010/main" val="990640794"/>
              </p:ext>
            </p:extLst>
          </p:nvPr>
        </p:nvGraphicFramePr>
        <p:xfrm>
          <a:off x="10638264" y="2608179"/>
          <a:ext cx="1371600" cy="2674619"/>
        </p:xfrm>
        <a:graphic>
          <a:graphicData uri="http://schemas.openxmlformats.org/drawingml/2006/table">
            <a:tbl>
              <a:tblPr>
                <a:tableStyleId>{5C22544A-7EE6-4342-B048-85BDC9FD1C3A}</a:tableStyleId>
              </a:tblPr>
              <a:tblGrid>
                <a:gridCol w="949138"/>
                <a:gridCol w="422462"/>
              </a:tblGrid>
              <a:tr h="171450">
                <a:tc>
                  <a:txBody>
                    <a:bodyPr/>
                    <a:lstStyle/>
                    <a:p>
                      <a:pPr algn="l" fontAlgn="ctr"/>
                      <a:r>
                        <a:rPr lang="ja-JP" altLang="en-US" sz="1400" u="none" strike="noStrike" dirty="0">
                          <a:effectLst/>
                        </a:rPr>
                        <a:t>専門職</a:t>
                      </a:r>
                      <a:endParaRPr lang="ja-JP" altLang="en-US" sz="14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1400" u="none" strike="noStrike" dirty="0" smtClean="0">
                          <a:effectLst/>
                        </a:rPr>
                        <a:t>6</a:t>
                      </a:r>
                      <a:endParaRPr lang="en-US" altLang="ja-JP" sz="14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r>
              <a:tr h="171450">
                <a:tc>
                  <a:txBody>
                    <a:bodyPr/>
                    <a:lstStyle/>
                    <a:p>
                      <a:pPr algn="l" fontAlgn="ctr"/>
                      <a:r>
                        <a:rPr lang="ja-JP" altLang="en-US" sz="1400" u="none" strike="noStrike" dirty="0">
                          <a:effectLst/>
                        </a:rPr>
                        <a:t>事務職</a:t>
                      </a:r>
                      <a:endParaRPr lang="ja-JP" altLang="en-US" sz="14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1400" u="none" strike="noStrike" dirty="0">
                          <a:effectLst/>
                        </a:rPr>
                        <a:t>29</a:t>
                      </a:r>
                      <a:endParaRPr lang="en-US" altLang="ja-JP" sz="14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r>
              <a:tr h="171450">
                <a:tc>
                  <a:txBody>
                    <a:bodyPr/>
                    <a:lstStyle/>
                    <a:p>
                      <a:pPr algn="l" fontAlgn="ctr"/>
                      <a:r>
                        <a:rPr lang="ja-JP" altLang="en-US" sz="1400" u="none" strike="noStrike">
                          <a:effectLst/>
                        </a:rPr>
                        <a:t>販売職</a:t>
                      </a:r>
                      <a:endParaRPr lang="ja-JP" altLang="en-US" sz="1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1400" u="none" strike="noStrike">
                          <a:effectLst/>
                        </a:rPr>
                        <a:t>5</a:t>
                      </a:r>
                      <a:endParaRPr lang="en-US" altLang="ja-JP" sz="1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r>
              <a:tr h="171450">
                <a:tc>
                  <a:txBody>
                    <a:bodyPr/>
                    <a:lstStyle/>
                    <a:p>
                      <a:pPr algn="l" fontAlgn="ctr"/>
                      <a:r>
                        <a:rPr lang="ja-JP" altLang="en-US" sz="1400" u="none" strike="noStrike">
                          <a:effectLst/>
                        </a:rPr>
                        <a:t>サービス職</a:t>
                      </a:r>
                      <a:endParaRPr lang="ja-JP" altLang="en-US" sz="1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1400" u="none" strike="noStrike">
                          <a:effectLst/>
                        </a:rPr>
                        <a:t>10</a:t>
                      </a:r>
                      <a:endParaRPr lang="en-US" altLang="ja-JP" sz="1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r>
              <a:tr h="171450">
                <a:tc>
                  <a:txBody>
                    <a:bodyPr/>
                    <a:lstStyle/>
                    <a:p>
                      <a:pPr algn="l" fontAlgn="ctr"/>
                      <a:r>
                        <a:rPr lang="ja-JP" altLang="en-US" sz="1400" u="none" strike="noStrike">
                          <a:effectLst/>
                        </a:rPr>
                        <a:t>保安職</a:t>
                      </a:r>
                      <a:endParaRPr lang="ja-JP" altLang="en-US" sz="1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1400" u="none" strike="noStrike">
                          <a:effectLst/>
                        </a:rPr>
                        <a:t>0</a:t>
                      </a:r>
                      <a:endParaRPr lang="en-US" altLang="ja-JP" sz="1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r>
              <a:tr h="171450">
                <a:tc>
                  <a:txBody>
                    <a:bodyPr/>
                    <a:lstStyle/>
                    <a:p>
                      <a:pPr algn="l" fontAlgn="ctr"/>
                      <a:r>
                        <a:rPr lang="ja-JP" altLang="en-US" sz="1400" u="none" strike="noStrike" dirty="0">
                          <a:effectLst/>
                        </a:rPr>
                        <a:t>農林業</a:t>
                      </a:r>
                      <a:endParaRPr lang="ja-JP" altLang="en-US" sz="14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1400" u="none" strike="noStrike">
                          <a:effectLst/>
                        </a:rPr>
                        <a:t>3</a:t>
                      </a:r>
                      <a:endParaRPr lang="en-US" altLang="ja-JP" sz="1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r>
              <a:tr h="171450">
                <a:tc>
                  <a:txBody>
                    <a:bodyPr/>
                    <a:lstStyle/>
                    <a:p>
                      <a:pPr algn="l" fontAlgn="ctr"/>
                      <a:r>
                        <a:rPr lang="ja-JP" altLang="en-US" sz="1400" u="none" strike="noStrike">
                          <a:effectLst/>
                        </a:rPr>
                        <a:t>漁業</a:t>
                      </a:r>
                      <a:endParaRPr lang="ja-JP" altLang="en-US" sz="1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1400" u="none" strike="noStrike">
                          <a:effectLst/>
                        </a:rPr>
                        <a:t>0</a:t>
                      </a:r>
                      <a:endParaRPr lang="en-US" altLang="ja-JP" sz="1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r>
              <a:tr h="171450">
                <a:tc>
                  <a:txBody>
                    <a:bodyPr/>
                    <a:lstStyle/>
                    <a:p>
                      <a:pPr algn="l" fontAlgn="ctr"/>
                      <a:r>
                        <a:rPr lang="ja-JP" altLang="en-US" sz="1400" u="none" strike="noStrike">
                          <a:effectLst/>
                        </a:rPr>
                        <a:t>生産工程</a:t>
                      </a:r>
                      <a:endParaRPr lang="ja-JP" altLang="en-US" sz="1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1400" u="none" strike="noStrike">
                          <a:effectLst/>
                        </a:rPr>
                        <a:t>97</a:t>
                      </a:r>
                      <a:endParaRPr lang="en-US" altLang="ja-JP" sz="1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r>
              <a:tr h="171450">
                <a:tc>
                  <a:txBody>
                    <a:bodyPr/>
                    <a:lstStyle/>
                    <a:p>
                      <a:pPr algn="l" fontAlgn="ctr"/>
                      <a:r>
                        <a:rPr lang="ja-JP" altLang="en-US" sz="1400" u="none" strike="noStrike">
                          <a:effectLst/>
                        </a:rPr>
                        <a:t>輸送機械</a:t>
                      </a:r>
                      <a:endParaRPr lang="ja-JP" altLang="en-US" sz="1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1400" u="none" strike="noStrike">
                          <a:effectLst/>
                        </a:rPr>
                        <a:t>0</a:t>
                      </a:r>
                      <a:endParaRPr lang="en-US" altLang="ja-JP" sz="1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r>
              <a:tr h="171450">
                <a:tc>
                  <a:txBody>
                    <a:bodyPr/>
                    <a:lstStyle/>
                    <a:p>
                      <a:pPr algn="l" fontAlgn="ctr"/>
                      <a:r>
                        <a:rPr lang="ja-JP" altLang="en-US" sz="1400" u="none" strike="noStrike">
                          <a:effectLst/>
                        </a:rPr>
                        <a:t>建設採掘</a:t>
                      </a:r>
                      <a:endParaRPr lang="ja-JP" altLang="en-US" sz="1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1400" u="none" strike="noStrike">
                          <a:effectLst/>
                        </a:rPr>
                        <a:t>0</a:t>
                      </a:r>
                      <a:endParaRPr lang="en-US" altLang="ja-JP" sz="1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r>
              <a:tr h="171450">
                <a:tc>
                  <a:txBody>
                    <a:bodyPr/>
                    <a:lstStyle/>
                    <a:p>
                      <a:pPr algn="l" fontAlgn="ctr"/>
                      <a:r>
                        <a:rPr lang="ja-JP" altLang="en-US" sz="1400" u="none" strike="noStrike">
                          <a:effectLst/>
                        </a:rPr>
                        <a:t>運搬清掃</a:t>
                      </a:r>
                      <a:endParaRPr lang="ja-JP" altLang="en-US" sz="1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1400" u="none" strike="noStrike">
                          <a:effectLst/>
                        </a:rPr>
                        <a:t>8</a:t>
                      </a:r>
                      <a:endParaRPr lang="en-US" altLang="ja-JP" sz="1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r>
              <a:tr h="171450">
                <a:tc>
                  <a:txBody>
                    <a:bodyPr/>
                    <a:lstStyle/>
                    <a:p>
                      <a:pPr algn="l" fontAlgn="ctr"/>
                      <a:r>
                        <a:rPr lang="ja-JP" altLang="en-US" sz="1400" u="none" strike="noStrike" dirty="0">
                          <a:effectLst/>
                        </a:rPr>
                        <a:t>その他</a:t>
                      </a:r>
                      <a:endParaRPr lang="ja-JP" altLang="en-US" sz="14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1400" u="none" strike="noStrike" dirty="0">
                          <a:effectLst/>
                        </a:rPr>
                        <a:t>1</a:t>
                      </a:r>
                      <a:endParaRPr lang="en-US" altLang="ja-JP" sz="14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r>
            </a:tbl>
          </a:graphicData>
        </a:graphic>
      </p:graphicFrame>
      <p:graphicFrame>
        <p:nvGraphicFramePr>
          <p:cNvPr id="9" name="コンテンツ プレースホルダー 6"/>
          <p:cNvGraphicFramePr>
            <a:graphicFrameLocks/>
          </p:cNvGraphicFramePr>
          <p:nvPr>
            <p:extLst>
              <p:ext uri="{D42A27DB-BD31-4B8C-83A1-F6EECF244321}">
                <p14:modId xmlns:p14="http://schemas.microsoft.com/office/powerpoint/2010/main" val="3762247484"/>
              </p:ext>
            </p:extLst>
          </p:nvPr>
        </p:nvGraphicFramePr>
        <p:xfrm>
          <a:off x="-226181" y="1043703"/>
          <a:ext cx="5895975" cy="5688184"/>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0" name="表 9"/>
          <p:cNvGraphicFramePr>
            <a:graphicFrameLocks noGrp="1"/>
          </p:cNvGraphicFramePr>
          <p:nvPr>
            <p:extLst>
              <p:ext uri="{D42A27DB-BD31-4B8C-83A1-F6EECF244321}">
                <p14:modId xmlns:p14="http://schemas.microsoft.com/office/powerpoint/2010/main" val="1169066520"/>
              </p:ext>
            </p:extLst>
          </p:nvPr>
        </p:nvGraphicFramePr>
        <p:xfrm>
          <a:off x="4803789" y="2608430"/>
          <a:ext cx="1549676" cy="2696058"/>
        </p:xfrm>
        <a:graphic>
          <a:graphicData uri="http://schemas.openxmlformats.org/drawingml/2006/table">
            <a:tbl>
              <a:tblPr>
                <a:tableStyleId>{5C22544A-7EE6-4342-B048-85BDC9FD1C3A}</a:tableStyleId>
              </a:tblPr>
              <a:tblGrid>
                <a:gridCol w="937717"/>
                <a:gridCol w="611959"/>
              </a:tblGrid>
              <a:tr h="169759">
                <a:tc>
                  <a:txBody>
                    <a:bodyPr/>
                    <a:lstStyle/>
                    <a:p>
                      <a:pPr algn="l" rtl="0" fontAlgn="ctr"/>
                      <a:r>
                        <a:rPr lang="ja-JP" altLang="en-US" sz="1400" u="none" strike="noStrike" dirty="0">
                          <a:effectLst/>
                        </a:rPr>
                        <a:t>専門職</a:t>
                      </a:r>
                      <a:endParaRPr lang="ja-JP" altLang="en-US" sz="1400" b="0" i="0" u="none" strike="noStrike" dirty="0">
                        <a:solidFill>
                          <a:srgbClr val="000000"/>
                        </a:solidFill>
                        <a:effectLst/>
                        <a:latin typeface="Arial" panose="020B0604020202020204" pitchFamily="34" charset="0"/>
                        <a:ea typeface="ＭＳ Ｐゴシック" panose="020B0600070205080204" pitchFamily="50" charset="-128"/>
                      </a:endParaRPr>
                    </a:p>
                  </a:txBody>
                  <a:tcPr marL="9525" marR="9525" marT="9525" marB="0" anchor="ctr"/>
                </a:tc>
                <a:tc>
                  <a:txBody>
                    <a:bodyPr/>
                    <a:lstStyle/>
                    <a:p>
                      <a:pPr algn="r" fontAlgn="ctr"/>
                      <a:r>
                        <a:rPr lang="en-US" altLang="ja-JP" sz="1400" u="none" strike="noStrike" dirty="0">
                          <a:effectLst/>
                        </a:rPr>
                        <a:t>10068</a:t>
                      </a:r>
                      <a:endParaRPr lang="en-US" altLang="ja-JP" sz="14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r>
              <a:tr h="169759">
                <a:tc>
                  <a:txBody>
                    <a:bodyPr/>
                    <a:lstStyle/>
                    <a:p>
                      <a:pPr algn="l" rtl="0" fontAlgn="ctr"/>
                      <a:r>
                        <a:rPr lang="ja-JP" altLang="en-US" sz="1400" u="none" strike="noStrike" dirty="0">
                          <a:effectLst/>
                        </a:rPr>
                        <a:t>事務職</a:t>
                      </a:r>
                      <a:endParaRPr lang="ja-JP" altLang="en-US" sz="1400" b="0" i="0" u="none" strike="noStrike" dirty="0">
                        <a:solidFill>
                          <a:srgbClr val="000000"/>
                        </a:solidFill>
                        <a:effectLst/>
                        <a:latin typeface="Arial" panose="020B0604020202020204" pitchFamily="34" charset="0"/>
                        <a:ea typeface="ＭＳ Ｐゴシック" panose="020B0600070205080204" pitchFamily="50" charset="-128"/>
                      </a:endParaRPr>
                    </a:p>
                  </a:txBody>
                  <a:tcPr marL="9525" marR="9525" marT="9525" marB="0" anchor="ctr"/>
                </a:tc>
                <a:tc>
                  <a:txBody>
                    <a:bodyPr/>
                    <a:lstStyle/>
                    <a:p>
                      <a:pPr algn="r" fontAlgn="ctr"/>
                      <a:r>
                        <a:rPr lang="en-US" altLang="ja-JP" sz="1400" u="none" strike="noStrike">
                          <a:effectLst/>
                        </a:rPr>
                        <a:t>16532</a:t>
                      </a:r>
                      <a:endParaRPr lang="en-US" altLang="ja-JP" sz="1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r>
              <a:tr h="169759">
                <a:tc>
                  <a:txBody>
                    <a:bodyPr/>
                    <a:lstStyle/>
                    <a:p>
                      <a:pPr algn="l" rtl="0" fontAlgn="ctr"/>
                      <a:r>
                        <a:rPr lang="ja-JP" altLang="en-US" sz="1400" u="none" strike="noStrike">
                          <a:effectLst/>
                        </a:rPr>
                        <a:t>販売職</a:t>
                      </a:r>
                      <a:endParaRPr lang="ja-JP" altLang="en-US" sz="1400" b="0" i="0" u="none" strike="noStrike">
                        <a:solidFill>
                          <a:srgbClr val="000000"/>
                        </a:solidFill>
                        <a:effectLst/>
                        <a:latin typeface="Arial" panose="020B0604020202020204" pitchFamily="34" charset="0"/>
                        <a:ea typeface="ＭＳ Ｐゴシック" panose="020B0600070205080204" pitchFamily="50" charset="-128"/>
                      </a:endParaRPr>
                    </a:p>
                  </a:txBody>
                  <a:tcPr marL="9525" marR="9525" marT="9525" marB="0" anchor="ctr"/>
                </a:tc>
                <a:tc>
                  <a:txBody>
                    <a:bodyPr/>
                    <a:lstStyle/>
                    <a:p>
                      <a:pPr algn="r" fontAlgn="ctr"/>
                      <a:r>
                        <a:rPr lang="en-US" altLang="ja-JP" sz="1400" u="none" strike="noStrike">
                          <a:effectLst/>
                        </a:rPr>
                        <a:t>16335</a:t>
                      </a:r>
                      <a:endParaRPr lang="en-US" altLang="ja-JP" sz="1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r>
              <a:tr h="244324">
                <a:tc>
                  <a:txBody>
                    <a:bodyPr/>
                    <a:lstStyle/>
                    <a:p>
                      <a:pPr algn="l" rtl="0" fontAlgn="ctr"/>
                      <a:r>
                        <a:rPr lang="ja-JP" altLang="en-US" sz="1400" u="none" strike="noStrike">
                          <a:effectLst/>
                        </a:rPr>
                        <a:t>サービス職</a:t>
                      </a:r>
                      <a:endParaRPr lang="ja-JP" altLang="en-US" sz="1400" b="0" i="0" u="none" strike="noStrike">
                        <a:solidFill>
                          <a:srgbClr val="000000"/>
                        </a:solidFill>
                        <a:effectLst/>
                        <a:latin typeface="Arial" panose="020B0604020202020204" pitchFamily="34" charset="0"/>
                        <a:ea typeface="ＭＳ Ｐゴシック" panose="020B0600070205080204" pitchFamily="50" charset="-128"/>
                      </a:endParaRPr>
                    </a:p>
                  </a:txBody>
                  <a:tcPr marL="9525" marR="9525" marT="9525" marB="0" anchor="ctr"/>
                </a:tc>
                <a:tc>
                  <a:txBody>
                    <a:bodyPr/>
                    <a:lstStyle/>
                    <a:p>
                      <a:pPr algn="r" fontAlgn="ctr"/>
                      <a:r>
                        <a:rPr lang="en-US" altLang="ja-JP" sz="1400" u="none" strike="noStrike">
                          <a:effectLst/>
                        </a:rPr>
                        <a:t>34386</a:t>
                      </a:r>
                      <a:endParaRPr lang="en-US" altLang="ja-JP" sz="1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r>
              <a:tr h="169759">
                <a:tc>
                  <a:txBody>
                    <a:bodyPr/>
                    <a:lstStyle/>
                    <a:p>
                      <a:pPr algn="l" rtl="0" fontAlgn="ctr"/>
                      <a:r>
                        <a:rPr lang="ja-JP" altLang="en-US" sz="1400" u="none" strike="noStrike">
                          <a:effectLst/>
                        </a:rPr>
                        <a:t>保安職</a:t>
                      </a:r>
                      <a:endParaRPr lang="ja-JP" altLang="en-US" sz="1400" b="0" i="0" u="none" strike="noStrike">
                        <a:solidFill>
                          <a:srgbClr val="000000"/>
                        </a:solidFill>
                        <a:effectLst/>
                        <a:latin typeface="Arial" panose="020B0604020202020204" pitchFamily="34" charset="0"/>
                        <a:ea typeface="ＭＳ Ｐゴシック" panose="020B0600070205080204" pitchFamily="50" charset="-128"/>
                      </a:endParaRPr>
                    </a:p>
                  </a:txBody>
                  <a:tcPr marL="9525" marR="9525" marT="9525" marB="0" anchor="ctr"/>
                </a:tc>
                <a:tc>
                  <a:txBody>
                    <a:bodyPr/>
                    <a:lstStyle/>
                    <a:p>
                      <a:pPr algn="r" fontAlgn="ctr"/>
                      <a:r>
                        <a:rPr lang="en-US" altLang="ja-JP" sz="1400" u="none" strike="noStrike">
                          <a:effectLst/>
                        </a:rPr>
                        <a:t>9716</a:t>
                      </a:r>
                      <a:endParaRPr lang="en-US" altLang="ja-JP" sz="1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r>
              <a:tr h="169759">
                <a:tc>
                  <a:txBody>
                    <a:bodyPr/>
                    <a:lstStyle/>
                    <a:p>
                      <a:pPr algn="l" rtl="0" fontAlgn="ctr"/>
                      <a:r>
                        <a:rPr lang="ja-JP" altLang="en-US" sz="1400" u="none" strike="noStrike">
                          <a:effectLst/>
                        </a:rPr>
                        <a:t>農林業</a:t>
                      </a:r>
                      <a:endParaRPr lang="ja-JP" altLang="en-US" sz="1400" b="0" i="0" u="none" strike="noStrike">
                        <a:solidFill>
                          <a:srgbClr val="000000"/>
                        </a:solidFill>
                        <a:effectLst/>
                        <a:latin typeface="Arial" panose="020B0604020202020204" pitchFamily="34" charset="0"/>
                        <a:ea typeface="ＭＳ Ｐゴシック" panose="020B0600070205080204" pitchFamily="50" charset="-128"/>
                      </a:endParaRPr>
                    </a:p>
                  </a:txBody>
                  <a:tcPr marL="9525" marR="9525" marT="9525" marB="0" anchor="ctr"/>
                </a:tc>
                <a:tc>
                  <a:txBody>
                    <a:bodyPr/>
                    <a:lstStyle/>
                    <a:p>
                      <a:pPr algn="r" fontAlgn="ctr"/>
                      <a:r>
                        <a:rPr lang="en-US" altLang="ja-JP" sz="1400" u="none" strike="noStrike">
                          <a:effectLst/>
                        </a:rPr>
                        <a:t>1485</a:t>
                      </a:r>
                      <a:endParaRPr lang="en-US" altLang="ja-JP" sz="1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r>
              <a:tr h="169759">
                <a:tc>
                  <a:txBody>
                    <a:bodyPr/>
                    <a:lstStyle/>
                    <a:p>
                      <a:pPr algn="l" rtl="0" fontAlgn="ctr"/>
                      <a:r>
                        <a:rPr lang="ja-JP" altLang="en-US" sz="1400" u="none" strike="noStrike">
                          <a:effectLst/>
                        </a:rPr>
                        <a:t>漁業</a:t>
                      </a:r>
                      <a:endParaRPr lang="ja-JP" altLang="en-US" sz="1400" b="0" i="0" u="none" strike="noStrike">
                        <a:solidFill>
                          <a:srgbClr val="000000"/>
                        </a:solidFill>
                        <a:effectLst/>
                        <a:latin typeface="Arial" panose="020B0604020202020204" pitchFamily="34" charset="0"/>
                        <a:ea typeface="ＭＳ Ｐゴシック" panose="020B0600070205080204" pitchFamily="50" charset="-128"/>
                      </a:endParaRPr>
                    </a:p>
                  </a:txBody>
                  <a:tcPr marL="9525" marR="9525" marT="9525" marB="0" anchor="ctr"/>
                </a:tc>
                <a:tc>
                  <a:txBody>
                    <a:bodyPr/>
                    <a:lstStyle/>
                    <a:p>
                      <a:pPr algn="r" fontAlgn="ctr"/>
                      <a:r>
                        <a:rPr lang="en-US" altLang="ja-JP" sz="1400" u="none" strike="noStrike">
                          <a:effectLst/>
                        </a:rPr>
                        <a:t>392</a:t>
                      </a:r>
                      <a:endParaRPr lang="en-US" altLang="ja-JP" sz="1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r>
              <a:tr h="169759">
                <a:tc>
                  <a:txBody>
                    <a:bodyPr/>
                    <a:lstStyle/>
                    <a:p>
                      <a:pPr algn="l" rtl="0" fontAlgn="ctr"/>
                      <a:r>
                        <a:rPr lang="ja-JP" altLang="en-US" sz="1400" u="none" strike="noStrike">
                          <a:effectLst/>
                        </a:rPr>
                        <a:t>生産工程</a:t>
                      </a:r>
                      <a:endParaRPr lang="ja-JP" altLang="en-US" sz="1400" b="0" i="0" u="none" strike="noStrike">
                        <a:solidFill>
                          <a:srgbClr val="000000"/>
                        </a:solidFill>
                        <a:effectLst/>
                        <a:latin typeface="Arial" panose="020B0604020202020204" pitchFamily="34" charset="0"/>
                        <a:ea typeface="ＭＳ Ｐゴシック" panose="020B0600070205080204" pitchFamily="50" charset="-128"/>
                      </a:endParaRPr>
                    </a:p>
                  </a:txBody>
                  <a:tcPr marL="9525" marR="9525" marT="9525" marB="0" anchor="ctr"/>
                </a:tc>
                <a:tc>
                  <a:txBody>
                    <a:bodyPr/>
                    <a:lstStyle/>
                    <a:p>
                      <a:pPr algn="r" fontAlgn="ctr"/>
                      <a:r>
                        <a:rPr lang="en-US" altLang="ja-JP" sz="1400" u="none" strike="noStrike">
                          <a:effectLst/>
                        </a:rPr>
                        <a:t>61917</a:t>
                      </a:r>
                      <a:endParaRPr lang="en-US" altLang="ja-JP" sz="1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r>
              <a:tr h="169759">
                <a:tc>
                  <a:txBody>
                    <a:bodyPr/>
                    <a:lstStyle/>
                    <a:p>
                      <a:pPr algn="l" rtl="0" fontAlgn="ctr"/>
                      <a:r>
                        <a:rPr lang="ja-JP" altLang="en-US" sz="1400" u="none" strike="noStrike">
                          <a:effectLst/>
                        </a:rPr>
                        <a:t>輸送機械</a:t>
                      </a:r>
                      <a:endParaRPr lang="ja-JP" altLang="en-US" sz="1400" b="0" i="0" u="none" strike="noStrike">
                        <a:solidFill>
                          <a:srgbClr val="000000"/>
                        </a:solidFill>
                        <a:effectLst/>
                        <a:latin typeface="Arial" panose="020B0604020202020204" pitchFamily="34" charset="0"/>
                        <a:ea typeface="ＭＳ Ｐゴシック" panose="020B0600070205080204" pitchFamily="50" charset="-128"/>
                      </a:endParaRPr>
                    </a:p>
                  </a:txBody>
                  <a:tcPr marL="9525" marR="9525" marT="9525" marB="0" anchor="ctr"/>
                </a:tc>
                <a:tc>
                  <a:txBody>
                    <a:bodyPr/>
                    <a:lstStyle/>
                    <a:p>
                      <a:pPr algn="r" fontAlgn="ctr"/>
                      <a:r>
                        <a:rPr lang="en-US" altLang="ja-JP" sz="1400" u="none" strike="noStrike">
                          <a:effectLst/>
                        </a:rPr>
                        <a:t>5333</a:t>
                      </a:r>
                      <a:endParaRPr lang="en-US" altLang="ja-JP" sz="1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r>
              <a:tr h="169759">
                <a:tc>
                  <a:txBody>
                    <a:bodyPr/>
                    <a:lstStyle/>
                    <a:p>
                      <a:pPr algn="l" rtl="0" fontAlgn="ctr"/>
                      <a:r>
                        <a:rPr lang="ja-JP" altLang="en-US" sz="1400" u="none" strike="noStrike">
                          <a:effectLst/>
                        </a:rPr>
                        <a:t>建設採掘</a:t>
                      </a:r>
                      <a:endParaRPr lang="ja-JP" altLang="en-US" sz="1400" b="0" i="0" u="none" strike="noStrike">
                        <a:solidFill>
                          <a:srgbClr val="000000"/>
                        </a:solidFill>
                        <a:effectLst/>
                        <a:latin typeface="Arial" panose="020B0604020202020204" pitchFamily="34" charset="0"/>
                        <a:ea typeface="ＭＳ Ｐゴシック" panose="020B0600070205080204" pitchFamily="50" charset="-128"/>
                      </a:endParaRPr>
                    </a:p>
                  </a:txBody>
                  <a:tcPr marL="9525" marR="9525" marT="9525" marB="0" anchor="ctr"/>
                </a:tc>
                <a:tc>
                  <a:txBody>
                    <a:bodyPr/>
                    <a:lstStyle/>
                    <a:p>
                      <a:pPr algn="r" fontAlgn="ctr"/>
                      <a:r>
                        <a:rPr lang="en-US" altLang="ja-JP" sz="1400" u="none" strike="noStrike">
                          <a:effectLst/>
                        </a:rPr>
                        <a:t>11091</a:t>
                      </a:r>
                      <a:endParaRPr lang="en-US" altLang="ja-JP" sz="1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r>
              <a:tr h="169759">
                <a:tc>
                  <a:txBody>
                    <a:bodyPr/>
                    <a:lstStyle/>
                    <a:p>
                      <a:pPr algn="l" rtl="0" fontAlgn="ctr"/>
                      <a:r>
                        <a:rPr lang="ja-JP" altLang="en-US" sz="1400" u="none" strike="noStrike">
                          <a:effectLst/>
                        </a:rPr>
                        <a:t>運搬清掃</a:t>
                      </a:r>
                      <a:endParaRPr lang="ja-JP" altLang="en-US" sz="1400" b="0" i="0" u="none" strike="noStrike">
                        <a:solidFill>
                          <a:srgbClr val="000000"/>
                        </a:solidFill>
                        <a:effectLst/>
                        <a:latin typeface="Arial" panose="020B0604020202020204" pitchFamily="34" charset="0"/>
                        <a:ea typeface="ＭＳ Ｐゴシック" panose="020B0600070205080204" pitchFamily="50" charset="-128"/>
                      </a:endParaRPr>
                    </a:p>
                  </a:txBody>
                  <a:tcPr marL="9525" marR="9525" marT="9525" marB="0" anchor="ctr"/>
                </a:tc>
                <a:tc>
                  <a:txBody>
                    <a:bodyPr/>
                    <a:lstStyle/>
                    <a:p>
                      <a:pPr algn="r" fontAlgn="ctr"/>
                      <a:r>
                        <a:rPr lang="en-US" altLang="ja-JP" sz="1400" u="none" strike="noStrike">
                          <a:effectLst/>
                        </a:rPr>
                        <a:t>4777</a:t>
                      </a:r>
                      <a:endParaRPr lang="en-US" altLang="ja-JP" sz="1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r>
              <a:tr h="169759">
                <a:tc>
                  <a:txBody>
                    <a:bodyPr/>
                    <a:lstStyle/>
                    <a:p>
                      <a:pPr algn="l" rtl="0" fontAlgn="ctr"/>
                      <a:r>
                        <a:rPr lang="ja-JP" altLang="en-US" sz="1400" u="none" strike="noStrike">
                          <a:effectLst/>
                        </a:rPr>
                        <a:t>その他</a:t>
                      </a:r>
                      <a:endParaRPr lang="ja-JP" altLang="en-US" sz="1400" b="0" i="0" u="none" strike="noStrike">
                        <a:solidFill>
                          <a:srgbClr val="000000"/>
                        </a:solidFill>
                        <a:effectLst/>
                        <a:latin typeface="Arial" panose="020B0604020202020204" pitchFamily="34" charset="0"/>
                        <a:ea typeface="ＭＳ Ｐゴシック" panose="020B0600070205080204" pitchFamily="50" charset="-128"/>
                      </a:endParaRPr>
                    </a:p>
                  </a:txBody>
                  <a:tcPr marL="9525" marR="9525" marT="9525" marB="0" anchor="ctr"/>
                </a:tc>
                <a:tc>
                  <a:txBody>
                    <a:bodyPr/>
                    <a:lstStyle/>
                    <a:p>
                      <a:pPr algn="r" fontAlgn="ctr"/>
                      <a:r>
                        <a:rPr lang="en-US" altLang="ja-JP" sz="1400" u="none" strike="noStrike" dirty="0">
                          <a:effectLst/>
                        </a:rPr>
                        <a:t>3218</a:t>
                      </a:r>
                      <a:endParaRPr lang="en-US" altLang="ja-JP" sz="14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r>
            </a:tbl>
          </a:graphicData>
        </a:graphic>
      </p:graphicFrame>
    </p:spTree>
    <p:extLst>
      <p:ext uri="{BB962C8B-B14F-4D97-AF65-F5344CB8AC3E}">
        <p14:creationId xmlns:p14="http://schemas.microsoft.com/office/powerpoint/2010/main" val="3695091660"/>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38200" y="365125"/>
            <a:ext cx="7267832" cy="1325563"/>
          </a:xfrm>
        </p:spPr>
        <p:style>
          <a:lnRef idx="3">
            <a:schemeClr val="lt1"/>
          </a:lnRef>
          <a:fillRef idx="1">
            <a:schemeClr val="accent5"/>
          </a:fillRef>
          <a:effectRef idx="1">
            <a:schemeClr val="accent5"/>
          </a:effectRef>
          <a:fontRef idx="minor">
            <a:schemeClr val="lt1"/>
          </a:fontRef>
        </p:style>
        <p:txBody>
          <a:bodyPr/>
          <a:lstStyle/>
          <a:p>
            <a:pPr algn="ctr"/>
            <a:r>
              <a:rPr lang="ja-JP" altLang="en-US" dirty="0" err="1" smtClean="0"/>
              <a:t>ろう</a:t>
            </a:r>
            <a:r>
              <a:rPr lang="ja-JP" altLang="en-US" dirty="0" smtClean="0"/>
              <a:t>者が抱える課題は何か</a:t>
            </a:r>
            <a:endParaRPr kumimoji="1" lang="ja-JP" altLang="en-US" dirty="0"/>
          </a:p>
        </p:txBody>
      </p:sp>
      <p:sp>
        <p:nvSpPr>
          <p:cNvPr id="3" name="コンテンツ プレースホルダ 2"/>
          <p:cNvSpPr>
            <a:spLocks noGrp="1"/>
          </p:cNvSpPr>
          <p:nvPr>
            <p:ph idx="1"/>
          </p:nvPr>
        </p:nvSpPr>
        <p:spPr>
          <a:xfrm>
            <a:off x="838200" y="1825625"/>
            <a:ext cx="10515600" cy="1812925"/>
          </a:xfrm>
        </p:spPr>
        <p:txBody>
          <a:bodyPr/>
          <a:lstStyle/>
          <a:p>
            <a:r>
              <a:rPr lang="ja-JP" altLang="en-US" dirty="0" smtClean="0"/>
              <a:t>職場での良好な人間関係が築けない</a:t>
            </a:r>
            <a:endParaRPr lang="en-US" altLang="ja-JP" dirty="0" smtClean="0"/>
          </a:p>
          <a:p>
            <a:r>
              <a:rPr lang="ja-JP" altLang="en-US" dirty="0" smtClean="0"/>
              <a:t>周囲の人と，うまくコミュニケーションがとれない</a:t>
            </a:r>
            <a:endParaRPr kumimoji="1" lang="en-US" altLang="ja-JP" dirty="0" smtClean="0"/>
          </a:p>
          <a:p>
            <a:r>
              <a:rPr lang="ja-JP" altLang="en-US" dirty="0" smtClean="0"/>
              <a:t>なかなか責任ある仕事を任せてもらえない</a:t>
            </a:r>
            <a:endParaRPr lang="en-US" altLang="ja-JP" dirty="0" smtClean="0"/>
          </a:p>
          <a:p>
            <a:endParaRPr kumimoji="1" lang="ja-JP" altLang="en-US" dirty="0"/>
          </a:p>
        </p:txBody>
      </p:sp>
      <p:sp>
        <p:nvSpPr>
          <p:cNvPr id="4" name="タイトル 1"/>
          <p:cNvSpPr txBox="1">
            <a:spLocks/>
          </p:cNvSpPr>
          <p:nvPr/>
        </p:nvSpPr>
        <p:spPr>
          <a:xfrm>
            <a:off x="4339281" y="3518887"/>
            <a:ext cx="6372225" cy="1325563"/>
          </a:xfrm>
          <a:prstGeom prst="rect">
            <a:avLst/>
          </a:prstGeom>
        </p:spPr>
        <p:style>
          <a:lnRef idx="3">
            <a:schemeClr val="lt1"/>
          </a:lnRef>
          <a:fillRef idx="1">
            <a:schemeClr val="accent6"/>
          </a:fillRef>
          <a:effectRef idx="1">
            <a:schemeClr val="accent6"/>
          </a:effectRef>
          <a:fontRef idx="minor">
            <a:schemeClr val="lt1"/>
          </a:fontRef>
        </p:style>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r>
              <a:rPr lang="ja-JP" altLang="en-US" dirty="0" smtClean="0">
                <a:solidFill>
                  <a:schemeClr val="bg1"/>
                </a:solidFill>
              </a:rPr>
              <a:t>自分の将来を考える</a:t>
            </a:r>
            <a:endParaRPr lang="ja-JP" altLang="en-US" dirty="0">
              <a:solidFill>
                <a:schemeClr val="bg1"/>
              </a:solidFill>
            </a:endParaRPr>
          </a:p>
        </p:txBody>
      </p:sp>
      <p:sp>
        <p:nvSpPr>
          <p:cNvPr id="5" name="コンテンツ プレースホルダ 2"/>
          <p:cNvSpPr txBox="1">
            <a:spLocks/>
          </p:cNvSpPr>
          <p:nvPr/>
        </p:nvSpPr>
        <p:spPr>
          <a:xfrm>
            <a:off x="4339281" y="5058891"/>
            <a:ext cx="7111691" cy="181292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r>
              <a:rPr lang="ja-JP" altLang="en-US" dirty="0"/>
              <a:t>今</a:t>
            </a:r>
            <a:r>
              <a:rPr lang="ja-JP" altLang="en-US" dirty="0" smtClean="0"/>
              <a:t>の自分と向き合う</a:t>
            </a:r>
            <a:endParaRPr lang="en-US" altLang="ja-JP" dirty="0" smtClean="0"/>
          </a:p>
          <a:p>
            <a:r>
              <a:rPr lang="ja-JP" altLang="en-US" dirty="0"/>
              <a:t>本当</a:t>
            </a:r>
            <a:r>
              <a:rPr lang="ja-JP" altLang="en-US" dirty="0" smtClean="0"/>
              <a:t>にやりたいことは何か自問自答する</a:t>
            </a:r>
            <a:endParaRPr lang="en-US" altLang="ja-JP" dirty="0" smtClean="0"/>
          </a:p>
          <a:p>
            <a:r>
              <a:rPr lang="ja-JP" altLang="en-US" dirty="0" smtClean="0"/>
              <a:t>将来の自分に備える</a:t>
            </a:r>
            <a:endParaRPr lang="en-US" altLang="ja-JP" dirty="0" smtClean="0"/>
          </a:p>
          <a:p>
            <a:pPr marL="0" indent="0">
              <a:buNone/>
            </a:pPr>
            <a:endParaRPr lang="ja-JP" altLang="en-US"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72831" y="191176"/>
            <a:ext cx="10515600" cy="835134"/>
          </a:xfrm>
        </p:spPr>
        <p:txBody>
          <a:bodyPr>
            <a:normAutofit/>
          </a:bodyPr>
          <a:lstStyle/>
          <a:p>
            <a:r>
              <a:rPr kumimoji="1" lang="ja-JP" altLang="en-US" sz="3600" dirty="0" smtClean="0"/>
              <a:t>昭和</a:t>
            </a:r>
            <a:r>
              <a:rPr kumimoji="1" lang="en-US" altLang="ja-JP" sz="3600" dirty="0" smtClean="0"/>
              <a:t>25</a:t>
            </a:r>
            <a:r>
              <a:rPr kumimoji="1" lang="ja-JP" altLang="en-US" sz="3600" dirty="0" smtClean="0"/>
              <a:t>年（</a:t>
            </a:r>
            <a:r>
              <a:rPr kumimoji="1" lang="en-US" altLang="ja-JP" sz="3600" dirty="0" smtClean="0"/>
              <a:t>1950</a:t>
            </a:r>
            <a:r>
              <a:rPr kumimoji="1" lang="ja-JP" altLang="en-US" sz="3600" dirty="0" smtClean="0"/>
              <a:t>）の高等部卒業生の進路</a:t>
            </a:r>
            <a:endParaRPr kumimoji="1" lang="ja-JP" altLang="en-US" sz="3600" dirty="0"/>
          </a:p>
        </p:txBody>
      </p:sp>
      <p:graphicFrame>
        <p:nvGraphicFramePr>
          <p:cNvPr id="7" name="コンテンツ プレースホルダー 6"/>
          <p:cNvGraphicFramePr>
            <a:graphicFrameLocks noGrp="1"/>
          </p:cNvGraphicFramePr>
          <p:nvPr>
            <p:ph idx="1"/>
            <p:extLst>
              <p:ext uri="{D42A27DB-BD31-4B8C-83A1-F6EECF244321}">
                <p14:modId xmlns:p14="http://schemas.microsoft.com/office/powerpoint/2010/main" val="1516162685"/>
              </p:ext>
            </p:extLst>
          </p:nvPr>
        </p:nvGraphicFramePr>
        <p:xfrm>
          <a:off x="95249" y="1113283"/>
          <a:ext cx="6648451" cy="5630418"/>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8" name="表 7"/>
          <p:cNvGraphicFramePr>
            <a:graphicFrameLocks noGrp="1"/>
          </p:cNvGraphicFramePr>
          <p:nvPr>
            <p:extLst>
              <p:ext uri="{D42A27DB-BD31-4B8C-83A1-F6EECF244321}">
                <p14:modId xmlns:p14="http://schemas.microsoft.com/office/powerpoint/2010/main" val="1222155625"/>
              </p:ext>
            </p:extLst>
          </p:nvPr>
        </p:nvGraphicFramePr>
        <p:xfrm>
          <a:off x="6263462" y="1421420"/>
          <a:ext cx="2714167" cy="2533650"/>
        </p:xfrm>
        <a:graphic>
          <a:graphicData uri="http://schemas.openxmlformats.org/drawingml/2006/table">
            <a:tbl>
              <a:tblPr>
                <a:tableStyleId>{5C22544A-7EE6-4342-B048-85BDC9FD1C3A}</a:tableStyleId>
              </a:tblPr>
              <a:tblGrid>
                <a:gridCol w="2261805"/>
                <a:gridCol w="452362"/>
              </a:tblGrid>
              <a:tr h="171450">
                <a:tc>
                  <a:txBody>
                    <a:bodyPr/>
                    <a:lstStyle/>
                    <a:p>
                      <a:pPr algn="l" fontAlgn="ctr"/>
                      <a:r>
                        <a:rPr lang="ja-JP" altLang="en-US" sz="1600" u="none" strike="noStrike" dirty="0">
                          <a:effectLst/>
                        </a:rPr>
                        <a:t>国立</a:t>
                      </a:r>
                      <a:r>
                        <a:rPr lang="ja-JP" altLang="en-US" sz="1600" u="none" strike="noStrike" dirty="0" err="1">
                          <a:effectLst/>
                        </a:rPr>
                        <a:t>ろう</a:t>
                      </a:r>
                      <a:r>
                        <a:rPr lang="ja-JP" altLang="en-US" sz="1600" u="none" strike="noStrike" dirty="0">
                          <a:effectLst/>
                        </a:rPr>
                        <a:t>教育学校専攻科</a:t>
                      </a:r>
                      <a:endParaRPr lang="ja-JP"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1600" u="none" strike="noStrike">
                          <a:effectLst/>
                        </a:rPr>
                        <a:t>7</a:t>
                      </a:r>
                      <a:endParaRPr lang="en-US" altLang="ja-JP" sz="16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r>
              <a:tr h="171450">
                <a:tc>
                  <a:txBody>
                    <a:bodyPr/>
                    <a:lstStyle/>
                    <a:p>
                      <a:pPr algn="l" fontAlgn="ctr"/>
                      <a:r>
                        <a:rPr lang="ja-JP" altLang="en-US" sz="1600" u="none" strike="noStrike">
                          <a:effectLst/>
                        </a:rPr>
                        <a:t>ろう学校専攻科</a:t>
                      </a:r>
                      <a:endParaRPr lang="ja-JP" altLang="en-US" sz="16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1600" u="none" strike="noStrike">
                          <a:effectLst/>
                        </a:rPr>
                        <a:t>57</a:t>
                      </a:r>
                      <a:endParaRPr lang="en-US" altLang="ja-JP" sz="16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r>
              <a:tr h="171450">
                <a:tc>
                  <a:txBody>
                    <a:bodyPr/>
                    <a:lstStyle/>
                    <a:p>
                      <a:pPr algn="l" fontAlgn="ctr"/>
                      <a:r>
                        <a:rPr lang="ja-JP" altLang="en-US" sz="1600" u="none" strike="noStrike">
                          <a:effectLst/>
                        </a:rPr>
                        <a:t>農業</a:t>
                      </a:r>
                      <a:endParaRPr lang="ja-JP" altLang="en-US" sz="16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1600" u="none" strike="noStrike" dirty="0">
                          <a:effectLst/>
                        </a:rPr>
                        <a:t>8</a:t>
                      </a:r>
                      <a:endParaRPr lang="en-US" altLang="ja-JP" sz="16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r>
              <a:tr h="171450">
                <a:tc>
                  <a:txBody>
                    <a:bodyPr/>
                    <a:lstStyle/>
                    <a:p>
                      <a:pPr algn="l" fontAlgn="ctr"/>
                      <a:r>
                        <a:rPr lang="ja-JP" altLang="en-US" sz="1600" u="none" strike="noStrike">
                          <a:effectLst/>
                        </a:rPr>
                        <a:t>製造業</a:t>
                      </a:r>
                      <a:endParaRPr lang="ja-JP" altLang="en-US" sz="16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1600" u="none" strike="noStrike">
                          <a:effectLst/>
                        </a:rPr>
                        <a:t>16</a:t>
                      </a:r>
                      <a:endParaRPr lang="en-US" altLang="ja-JP" sz="16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r>
              <a:tr h="171450">
                <a:tc>
                  <a:txBody>
                    <a:bodyPr/>
                    <a:lstStyle/>
                    <a:p>
                      <a:pPr algn="l" fontAlgn="ctr"/>
                      <a:r>
                        <a:rPr lang="ja-JP" altLang="en-US" sz="1600" u="none" strike="noStrike">
                          <a:effectLst/>
                        </a:rPr>
                        <a:t>商業</a:t>
                      </a:r>
                      <a:endParaRPr lang="ja-JP" altLang="en-US" sz="16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1600" u="none" strike="noStrike" dirty="0">
                          <a:effectLst/>
                        </a:rPr>
                        <a:t>3</a:t>
                      </a:r>
                      <a:endParaRPr lang="en-US" altLang="ja-JP" sz="16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r>
              <a:tr h="171450">
                <a:tc>
                  <a:txBody>
                    <a:bodyPr/>
                    <a:lstStyle/>
                    <a:p>
                      <a:pPr algn="l" fontAlgn="ctr"/>
                      <a:r>
                        <a:rPr lang="ja-JP" altLang="en-US" sz="1600" u="none" strike="noStrike">
                          <a:effectLst/>
                        </a:rPr>
                        <a:t>陸運業</a:t>
                      </a:r>
                      <a:endParaRPr lang="ja-JP" altLang="en-US" sz="16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1600" u="none" strike="noStrike">
                          <a:effectLst/>
                        </a:rPr>
                        <a:t>1</a:t>
                      </a:r>
                      <a:endParaRPr lang="en-US" altLang="ja-JP" sz="16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r>
              <a:tr h="171450">
                <a:tc>
                  <a:txBody>
                    <a:bodyPr/>
                    <a:lstStyle/>
                    <a:p>
                      <a:pPr algn="l" fontAlgn="ctr"/>
                      <a:r>
                        <a:rPr lang="ja-JP" altLang="en-US" sz="1600" u="none" strike="noStrike">
                          <a:effectLst/>
                        </a:rPr>
                        <a:t>サービス業</a:t>
                      </a:r>
                      <a:endParaRPr lang="ja-JP" altLang="en-US" sz="16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1600" u="none" strike="noStrike">
                          <a:effectLst/>
                        </a:rPr>
                        <a:t>9</a:t>
                      </a:r>
                      <a:endParaRPr lang="en-US" altLang="ja-JP" sz="16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r>
              <a:tr h="171450">
                <a:tc>
                  <a:txBody>
                    <a:bodyPr/>
                    <a:lstStyle/>
                    <a:p>
                      <a:pPr algn="l" fontAlgn="ctr"/>
                      <a:r>
                        <a:rPr lang="ja-JP" altLang="en-US" sz="1600" u="none" strike="noStrike">
                          <a:effectLst/>
                        </a:rPr>
                        <a:t>その他</a:t>
                      </a:r>
                      <a:endParaRPr lang="ja-JP" altLang="en-US" sz="16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1600" u="none" strike="noStrike">
                          <a:effectLst/>
                        </a:rPr>
                        <a:t>3</a:t>
                      </a:r>
                      <a:endParaRPr lang="en-US" altLang="ja-JP" sz="16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r>
              <a:tr h="171450">
                <a:tc>
                  <a:txBody>
                    <a:bodyPr/>
                    <a:lstStyle/>
                    <a:p>
                      <a:pPr algn="l" fontAlgn="ctr"/>
                      <a:r>
                        <a:rPr lang="ja-JP" altLang="en-US" sz="1600" u="none" strike="noStrike">
                          <a:effectLst/>
                        </a:rPr>
                        <a:t>無職</a:t>
                      </a:r>
                      <a:endParaRPr lang="ja-JP" altLang="en-US" sz="16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1600" u="none" strike="noStrike">
                          <a:effectLst/>
                        </a:rPr>
                        <a:t>31</a:t>
                      </a:r>
                      <a:endParaRPr lang="en-US" altLang="ja-JP" sz="16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r>
              <a:tr h="171450">
                <a:tc>
                  <a:txBody>
                    <a:bodyPr/>
                    <a:lstStyle/>
                    <a:p>
                      <a:pPr algn="l" fontAlgn="ctr"/>
                      <a:r>
                        <a:rPr lang="ja-JP" altLang="en-US" sz="1600" u="none" strike="noStrike">
                          <a:effectLst/>
                        </a:rPr>
                        <a:t>死亡</a:t>
                      </a:r>
                      <a:endParaRPr lang="ja-JP" altLang="en-US" sz="16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1600" u="none" strike="noStrike" dirty="0">
                          <a:effectLst/>
                        </a:rPr>
                        <a:t>3</a:t>
                      </a:r>
                      <a:endParaRPr lang="en-US" altLang="ja-JP" sz="16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r>
            </a:tbl>
          </a:graphicData>
        </a:graphic>
      </p:graphicFrame>
    </p:spTree>
    <p:extLst>
      <p:ext uri="{BB962C8B-B14F-4D97-AF65-F5344CB8AC3E}">
        <p14:creationId xmlns:p14="http://schemas.microsoft.com/office/powerpoint/2010/main" val="1935531165"/>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38200" y="156386"/>
            <a:ext cx="10515600" cy="869924"/>
          </a:xfrm>
        </p:spPr>
        <p:txBody>
          <a:bodyPr>
            <a:normAutofit/>
          </a:bodyPr>
          <a:lstStyle/>
          <a:p>
            <a:r>
              <a:rPr kumimoji="1" lang="ja-JP" altLang="en-US" sz="3600" dirty="0" smtClean="0"/>
              <a:t>昭和</a:t>
            </a:r>
            <a:r>
              <a:rPr kumimoji="1" lang="en-US" altLang="ja-JP" sz="3600" dirty="0" smtClean="0"/>
              <a:t>25</a:t>
            </a:r>
            <a:r>
              <a:rPr kumimoji="1" lang="ja-JP" altLang="en-US" sz="3600" dirty="0" smtClean="0"/>
              <a:t>年の職業間における男女の差</a:t>
            </a:r>
            <a:endParaRPr kumimoji="1" lang="ja-JP" altLang="en-US" sz="3600" dirty="0"/>
          </a:p>
        </p:txBody>
      </p:sp>
      <p:graphicFrame>
        <p:nvGraphicFramePr>
          <p:cNvPr id="8" name="コンテンツ プレースホルダー 7"/>
          <p:cNvGraphicFramePr>
            <a:graphicFrameLocks noGrp="1"/>
          </p:cNvGraphicFramePr>
          <p:nvPr>
            <p:ph idx="1"/>
            <p:extLst>
              <p:ext uri="{D42A27DB-BD31-4B8C-83A1-F6EECF244321}">
                <p14:modId xmlns:p14="http://schemas.microsoft.com/office/powerpoint/2010/main" val="569597711"/>
              </p:ext>
            </p:extLst>
          </p:nvPr>
        </p:nvGraphicFramePr>
        <p:xfrm>
          <a:off x="830056" y="1264525"/>
          <a:ext cx="10687751" cy="5367339"/>
        </p:xfrm>
        <a:graphic>
          <a:graphicData uri="http://schemas.openxmlformats.org/drawingml/2006/chart">
            <c:chart xmlns:c="http://schemas.openxmlformats.org/drawingml/2006/chart" xmlns:r="http://schemas.openxmlformats.org/officeDocument/2006/relationships" r:id="rId2"/>
          </a:graphicData>
        </a:graphic>
      </p:graphicFrame>
      <p:sp>
        <p:nvSpPr>
          <p:cNvPr id="9" name="テキスト ボックス 8"/>
          <p:cNvSpPr txBox="1"/>
          <p:nvPr/>
        </p:nvSpPr>
        <p:spPr>
          <a:xfrm>
            <a:off x="2719854" y="6581001"/>
            <a:ext cx="9472146" cy="276999"/>
          </a:xfrm>
          <a:prstGeom prst="rect">
            <a:avLst/>
          </a:prstGeom>
          <a:noFill/>
        </p:spPr>
        <p:txBody>
          <a:bodyPr wrap="square" rtlCol="0">
            <a:spAutoFit/>
          </a:bodyPr>
          <a:lstStyle/>
          <a:p>
            <a:pPr algn="ctr"/>
            <a:r>
              <a:rPr lang="ja-JP" altLang="en-US" sz="1200" dirty="0" smtClean="0"/>
              <a:t>文部科学省，学校基本調査「初等中等教育機関・専修学校・各種学校＞卒業後の状況調査＞特別支援学校（高等部）</a:t>
            </a:r>
            <a:r>
              <a:rPr lang="en-US" altLang="ja-JP" sz="1200" dirty="0" smtClean="0"/>
              <a:t>EXCEL</a:t>
            </a:r>
            <a:r>
              <a:rPr lang="ja-JP" altLang="en-US" sz="1200" dirty="0" smtClean="0"/>
              <a:t>データ」をグラフ化</a:t>
            </a:r>
            <a:endParaRPr kumimoji="1" lang="ja-JP" altLang="en-US" sz="1200" dirty="0"/>
          </a:p>
        </p:txBody>
      </p:sp>
      <p:sp>
        <p:nvSpPr>
          <p:cNvPr id="10" name="正方形/長方形 9"/>
          <p:cNvSpPr/>
          <p:nvPr/>
        </p:nvSpPr>
        <p:spPr>
          <a:xfrm>
            <a:off x="3141553" y="1793568"/>
            <a:ext cx="700216" cy="2746541"/>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正方形/長方形 10"/>
          <p:cNvSpPr/>
          <p:nvPr/>
        </p:nvSpPr>
        <p:spPr>
          <a:xfrm>
            <a:off x="4026495" y="3183295"/>
            <a:ext cx="1773194" cy="1374209"/>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テキスト ボックス 6"/>
          <p:cNvSpPr txBox="1"/>
          <p:nvPr/>
        </p:nvSpPr>
        <p:spPr>
          <a:xfrm>
            <a:off x="4133721" y="2036785"/>
            <a:ext cx="2214433" cy="707886"/>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pPr algn="ctr"/>
            <a:r>
              <a:rPr kumimoji="1" lang="ja-JP" altLang="en-US" sz="2000" dirty="0" smtClean="0">
                <a:solidFill>
                  <a:schemeClr val="tx1"/>
                </a:solidFill>
              </a:rPr>
              <a:t>男女における</a:t>
            </a:r>
            <a:endParaRPr kumimoji="1" lang="en-US" altLang="ja-JP" sz="2000" dirty="0" smtClean="0">
              <a:solidFill>
                <a:schemeClr val="tx1"/>
              </a:solidFill>
            </a:endParaRPr>
          </a:p>
          <a:p>
            <a:pPr algn="ctr"/>
            <a:r>
              <a:rPr kumimoji="1" lang="ja-JP" altLang="en-US" sz="2000" dirty="0" smtClean="0">
                <a:solidFill>
                  <a:schemeClr val="tx1"/>
                </a:solidFill>
              </a:rPr>
              <a:t>就労の場の差</a:t>
            </a:r>
            <a:endParaRPr kumimoji="1" lang="ja-JP" altLang="en-US" sz="2000" dirty="0">
              <a:solidFill>
                <a:schemeClr val="tx1"/>
              </a:solidFill>
            </a:endParaRPr>
          </a:p>
        </p:txBody>
      </p:sp>
    </p:spTree>
    <p:extLst>
      <p:ext uri="{BB962C8B-B14F-4D97-AF65-F5344CB8AC3E}">
        <p14:creationId xmlns:p14="http://schemas.microsoft.com/office/powerpoint/2010/main" val="293285206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fade">
                                      <p:cBhvr>
                                        <p:cTn id="1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P spid="7"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38200" y="243360"/>
            <a:ext cx="10515600" cy="782949"/>
          </a:xfrm>
        </p:spPr>
        <p:txBody>
          <a:bodyPr>
            <a:normAutofit/>
          </a:bodyPr>
          <a:lstStyle/>
          <a:p>
            <a:r>
              <a:rPr kumimoji="1" lang="ja-JP" altLang="en-US" sz="3600" dirty="0" smtClean="0"/>
              <a:t>昭和</a:t>
            </a:r>
            <a:r>
              <a:rPr kumimoji="1" lang="en-US" altLang="ja-JP" sz="3600" dirty="0" smtClean="0"/>
              <a:t>25</a:t>
            </a:r>
            <a:r>
              <a:rPr kumimoji="1" lang="ja-JP" altLang="en-US" sz="3600" dirty="0" smtClean="0"/>
              <a:t>年（</a:t>
            </a:r>
            <a:r>
              <a:rPr kumimoji="1" lang="en-US" altLang="ja-JP" sz="3600" dirty="0" smtClean="0"/>
              <a:t>1950</a:t>
            </a:r>
            <a:r>
              <a:rPr kumimoji="1" lang="ja-JP" altLang="en-US" sz="3600" dirty="0" smtClean="0"/>
              <a:t>）と平成</a:t>
            </a:r>
            <a:r>
              <a:rPr kumimoji="1" lang="en-US" altLang="ja-JP" sz="3600" dirty="0" smtClean="0"/>
              <a:t>26</a:t>
            </a:r>
            <a:r>
              <a:rPr kumimoji="1" lang="ja-JP" altLang="en-US" sz="3600" dirty="0" smtClean="0"/>
              <a:t>年（</a:t>
            </a:r>
            <a:r>
              <a:rPr kumimoji="1" lang="en-US" altLang="ja-JP" sz="3600" dirty="0" smtClean="0"/>
              <a:t>2015</a:t>
            </a:r>
            <a:r>
              <a:rPr kumimoji="1" lang="ja-JP" altLang="en-US" sz="3600" dirty="0" smtClean="0"/>
              <a:t>）の比較</a:t>
            </a:r>
            <a:endParaRPr kumimoji="1" lang="ja-JP" altLang="en-US" sz="3600" dirty="0"/>
          </a:p>
        </p:txBody>
      </p:sp>
      <p:graphicFrame>
        <p:nvGraphicFramePr>
          <p:cNvPr id="7" name="コンテンツ プレースホルダー 6"/>
          <p:cNvGraphicFramePr>
            <a:graphicFrameLocks noGrp="1"/>
          </p:cNvGraphicFramePr>
          <p:nvPr>
            <p:ph idx="1"/>
            <p:extLst>
              <p:ext uri="{D42A27DB-BD31-4B8C-83A1-F6EECF244321}">
                <p14:modId xmlns:p14="http://schemas.microsoft.com/office/powerpoint/2010/main" val="246007234"/>
              </p:ext>
            </p:extLst>
          </p:nvPr>
        </p:nvGraphicFramePr>
        <p:xfrm>
          <a:off x="0" y="1148074"/>
          <a:ext cx="6648451" cy="5560837"/>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8" name="表 7"/>
          <p:cNvGraphicFramePr>
            <a:graphicFrameLocks noGrp="1"/>
          </p:cNvGraphicFramePr>
          <p:nvPr>
            <p:extLst>
              <p:ext uri="{D42A27DB-BD31-4B8C-83A1-F6EECF244321}">
                <p14:modId xmlns:p14="http://schemas.microsoft.com/office/powerpoint/2010/main" val="640656684"/>
              </p:ext>
            </p:extLst>
          </p:nvPr>
        </p:nvGraphicFramePr>
        <p:xfrm>
          <a:off x="3949459" y="3758281"/>
          <a:ext cx="1914637" cy="2442209"/>
        </p:xfrm>
        <a:graphic>
          <a:graphicData uri="http://schemas.openxmlformats.org/drawingml/2006/table">
            <a:tbl>
              <a:tblPr>
                <a:tableStyleId>{5C22544A-7EE6-4342-B048-85BDC9FD1C3A}</a:tableStyleId>
              </a:tblPr>
              <a:tblGrid>
                <a:gridCol w="1510379"/>
                <a:gridCol w="404258"/>
              </a:tblGrid>
              <a:tr h="171450">
                <a:tc>
                  <a:txBody>
                    <a:bodyPr/>
                    <a:lstStyle/>
                    <a:p>
                      <a:pPr algn="l" fontAlgn="ctr"/>
                      <a:r>
                        <a:rPr lang="ja-JP" altLang="en-US" sz="1400" u="none" strike="noStrike" dirty="0">
                          <a:effectLst/>
                        </a:rPr>
                        <a:t>国立</a:t>
                      </a:r>
                      <a:r>
                        <a:rPr lang="ja-JP" altLang="en-US" sz="1400" u="none" strike="noStrike" dirty="0" err="1">
                          <a:effectLst/>
                        </a:rPr>
                        <a:t>ろう</a:t>
                      </a:r>
                      <a:r>
                        <a:rPr lang="ja-JP" altLang="en-US" sz="1400" u="none" strike="noStrike" dirty="0">
                          <a:effectLst/>
                        </a:rPr>
                        <a:t>教育学校専攻科</a:t>
                      </a:r>
                      <a:endParaRPr lang="ja-JP" altLang="en-US" sz="14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1400" u="none" strike="noStrike">
                          <a:effectLst/>
                        </a:rPr>
                        <a:t>7</a:t>
                      </a:r>
                      <a:endParaRPr lang="en-US" altLang="ja-JP" sz="1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r>
              <a:tr h="171450">
                <a:tc>
                  <a:txBody>
                    <a:bodyPr/>
                    <a:lstStyle/>
                    <a:p>
                      <a:pPr algn="l" fontAlgn="ctr"/>
                      <a:r>
                        <a:rPr lang="ja-JP" altLang="en-US" sz="1400" u="none" strike="noStrike">
                          <a:effectLst/>
                        </a:rPr>
                        <a:t>ろう学校専攻科</a:t>
                      </a:r>
                      <a:endParaRPr lang="ja-JP" altLang="en-US" sz="1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1400" u="none" strike="noStrike">
                          <a:effectLst/>
                        </a:rPr>
                        <a:t>57</a:t>
                      </a:r>
                      <a:endParaRPr lang="en-US" altLang="ja-JP" sz="1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r>
              <a:tr h="171450">
                <a:tc>
                  <a:txBody>
                    <a:bodyPr/>
                    <a:lstStyle/>
                    <a:p>
                      <a:pPr algn="l" fontAlgn="ctr"/>
                      <a:r>
                        <a:rPr lang="ja-JP" altLang="en-US" sz="1400" u="none" strike="noStrike">
                          <a:effectLst/>
                        </a:rPr>
                        <a:t>農業</a:t>
                      </a:r>
                      <a:endParaRPr lang="ja-JP" altLang="en-US" sz="1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1400" u="none" strike="noStrike">
                          <a:effectLst/>
                        </a:rPr>
                        <a:t>8</a:t>
                      </a:r>
                      <a:endParaRPr lang="en-US" altLang="ja-JP" sz="1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r>
              <a:tr h="171450">
                <a:tc>
                  <a:txBody>
                    <a:bodyPr/>
                    <a:lstStyle/>
                    <a:p>
                      <a:pPr algn="l" fontAlgn="ctr"/>
                      <a:r>
                        <a:rPr lang="ja-JP" altLang="en-US" sz="1400" u="none" strike="noStrike">
                          <a:effectLst/>
                        </a:rPr>
                        <a:t>製造業</a:t>
                      </a:r>
                      <a:endParaRPr lang="ja-JP" altLang="en-US" sz="1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1400" u="none" strike="noStrike">
                          <a:effectLst/>
                        </a:rPr>
                        <a:t>16</a:t>
                      </a:r>
                      <a:endParaRPr lang="en-US" altLang="ja-JP" sz="1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r>
              <a:tr h="171450">
                <a:tc>
                  <a:txBody>
                    <a:bodyPr/>
                    <a:lstStyle/>
                    <a:p>
                      <a:pPr algn="l" fontAlgn="ctr"/>
                      <a:r>
                        <a:rPr lang="ja-JP" altLang="en-US" sz="1400" u="none" strike="noStrike">
                          <a:effectLst/>
                        </a:rPr>
                        <a:t>商業</a:t>
                      </a:r>
                      <a:endParaRPr lang="ja-JP" altLang="en-US" sz="1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1400" u="none" strike="noStrike">
                          <a:effectLst/>
                        </a:rPr>
                        <a:t>3</a:t>
                      </a:r>
                      <a:endParaRPr lang="en-US" altLang="ja-JP" sz="1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r>
              <a:tr h="171450">
                <a:tc>
                  <a:txBody>
                    <a:bodyPr/>
                    <a:lstStyle/>
                    <a:p>
                      <a:pPr algn="l" fontAlgn="ctr"/>
                      <a:r>
                        <a:rPr lang="ja-JP" altLang="en-US" sz="1400" u="none" strike="noStrike">
                          <a:effectLst/>
                        </a:rPr>
                        <a:t>陸運業</a:t>
                      </a:r>
                      <a:endParaRPr lang="ja-JP" altLang="en-US" sz="1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1400" u="none" strike="noStrike">
                          <a:effectLst/>
                        </a:rPr>
                        <a:t>1</a:t>
                      </a:r>
                      <a:endParaRPr lang="en-US" altLang="ja-JP" sz="1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r>
              <a:tr h="171450">
                <a:tc>
                  <a:txBody>
                    <a:bodyPr/>
                    <a:lstStyle/>
                    <a:p>
                      <a:pPr algn="l" fontAlgn="ctr"/>
                      <a:r>
                        <a:rPr lang="ja-JP" altLang="en-US" sz="1400" u="none" strike="noStrike">
                          <a:effectLst/>
                        </a:rPr>
                        <a:t>サービス業</a:t>
                      </a:r>
                      <a:endParaRPr lang="ja-JP" altLang="en-US" sz="1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1400" u="none" strike="noStrike">
                          <a:effectLst/>
                        </a:rPr>
                        <a:t>9</a:t>
                      </a:r>
                      <a:endParaRPr lang="en-US" altLang="ja-JP" sz="1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r>
              <a:tr h="171450">
                <a:tc>
                  <a:txBody>
                    <a:bodyPr/>
                    <a:lstStyle/>
                    <a:p>
                      <a:pPr algn="l" fontAlgn="ctr"/>
                      <a:r>
                        <a:rPr lang="ja-JP" altLang="en-US" sz="1400" u="none" strike="noStrike">
                          <a:effectLst/>
                        </a:rPr>
                        <a:t>その他</a:t>
                      </a:r>
                      <a:endParaRPr lang="ja-JP" altLang="en-US" sz="1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1400" u="none" strike="noStrike">
                          <a:effectLst/>
                        </a:rPr>
                        <a:t>3</a:t>
                      </a:r>
                      <a:endParaRPr lang="en-US" altLang="ja-JP" sz="1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r>
              <a:tr h="171450">
                <a:tc>
                  <a:txBody>
                    <a:bodyPr/>
                    <a:lstStyle/>
                    <a:p>
                      <a:pPr algn="l" fontAlgn="ctr"/>
                      <a:r>
                        <a:rPr lang="ja-JP" altLang="en-US" sz="1400" u="none" strike="noStrike">
                          <a:effectLst/>
                        </a:rPr>
                        <a:t>無職</a:t>
                      </a:r>
                      <a:endParaRPr lang="ja-JP" altLang="en-US" sz="1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1400" u="none" strike="noStrike">
                          <a:effectLst/>
                        </a:rPr>
                        <a:t>31</a:t>
                      </a:r>
                      <a:endParaRPr lang="en-US" altLang="ja-JP" sz="14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r>
              <a:tr h="171450">
                <a:tc>
                  <a:txBody>
                    <a:bodyPr/>
                    <a:lstStyle/>
                    <a:p>
                      <a:pPr algn="l" fontAlgn="ctr"/>
                      <a:r>
                        <a:rPr lang="ja-JP" altLang="en-US" sz="1400" u="none" strike="noStrike" dirty="0">
                          <a:effectLst/>
                        </a:rPr>
                        <a:t>死亡</a:t>
                      </a:r>
                      <a:endParaRPr lang="ja-JP" altLang="en-US" sz="14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1400" u="none" strike="noStrike" dirty="0">
                          <a:effectLst/>
                        </a:rPr>
                        <a:t>3</a:t>
                      </a:r>
                      <a:endParaRPr lang="en-US" altLang="ja-JP" sz="14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r>
            </a:tbl>
          </a:graphicData>
        </a:graphic>
      </p:graphicFrame>
      <p:graphicFrame>
        <p:nvGraphicFramePr>
          <p:cNvPr id="5" name="コンテンツ プレースホルダー 6"/>
          <p:cNvGraphicFramePr>
            <a:graphicFrameLocks/>
          </p:cNvGraphicFramePr>
          <p:nvPr>
            <p:extLst>
              <p:ext uri="{D42A27DB-BD31-4B8C-83A1-F6EECF244321}">
                <p14:modId xmlns:p14="http://schemas.microsoft.com/office/powerpoint/2010/main" val="994563900"/>
              </p:ext>
            </p:extLst>
          </p:nvPr>
        </p:nvGraphicFramePr>
        <p:xfrm>
          <a:off x="5921899" y="1182864"/>
          <a:ext cx="5829300" cy="5675136"/>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3" name="表 2"/>
          <p:cNvGraphicFramePr>
            <a:graphicFrameLocks noGrp="1"/>
          </p:cNvGraphicFramePr>
          <p:nvPr>
            <p:extLst>
              <p:ext uri="{D42A27DB-BD31-4B8C-83A1-F6EECF244321}">
                <p14:modId xmlns:p14="http://schemas.microsoft.com/office/powerpoint/2010/main" val="2351344878"/>
              </p:ext>
            </p:extLst>
          </p:nvPr>
        </p:nvGraphicFramePr>
        <p:xfrm>
          <a:off x="9880344" y="3750717"/>
          <a:ext cx="1776652" cy="2451734"/>
        </p:xfrm>
        <a:graphic>
          <a:graphicData uri="http://schemas.openxmlformats.org/drawingml/2006/table">
            <a:tbl>
              <a:tblPr>
                <a:tableStyleId>{5C22544A-7EE6-4342-B048-85BDC9FD1C3A}</a:tableStyleId>
              </a:tblPr>
              <a:tblGrid>
                <a:gridCol w="1306893"/>
                <a:gridCol w="469759"/>
              </a:tblGrid>
              <a:tr h="171450">
                <a:tc>
                  <a:txBody>
                    <a:bodyPr/>
                    <a:lstStyle/>
                    <a:p>
                      <a:pPr algn="l" fontAlgn="ctr"/>
                      <a:r>
                        <a:rPr lang="ja-JP" altLang="en-US" sz="1400" u="none" strike="noStrike" dirty="0">
                          <a:effectLst/>
                          <a:latin typeface="+mn-ea"/>
                          <a:ea typeface="+mn-ea"/>
                        </a:rPr>
                        <a:t>大学</a:t>
                      </a:r>
                      <a:endParaRPr lang="ja-JP" altLang="en-US" sz="1400" b="0" i="0" u="none" strike="noStrike" dirty="0">
                        <a:solidFill>
                          <a:srgbClr val="000000"/>
                        </a:solidFill>
                        <a:effectLst/>
                        <a:latin typeface="+mn-ea"/>
                        <a:ea typeface="+mn-ea"/>
                      </a:endParaRPr>
                    </a:p>
                  </a:txBody>
                  <a:tcPr marL="9525" marR="9525" marT="9525" marB="0" anchor="ctr"/>
                </a:tc>
                <a:tc>
                  <a:txBody>
                    <a:bodyPr/>
                    <a:lstStyle/>
                    <a:p>
                      <a:pPr algn="r" fontAlgn="ctr"/>
                      <a:r>
                        <a:rPr lang="en-US" altLang="ja-JP" sz="1400" u="none" strike="noStrike">
                          <a:effectLst/>
                          <a:latin typeface="+mn-ea"/>
                          <a:ea typeface="+mn-ea"/>
                        </a:rPr>
                        <a:t>177</a:t>
                      </a:r>
                      <a:endParaRPr lang="en-US" altLang="ja-JP" sz="1400" b="0" i="0" u="none" strike="noStrike">
                        <a:solidFill>
                          <a:srgbClr val="000000"/>
                        </a:solidFill>
                        <a:effectLst/>
                        <a:latin typeface="+mn-ea"/>
                        <a:ea typeface="+mn-ea"/>
                      </a:endParaRPr>
                    </a:p>
                  </a:txBody>
                  <a:tcPr marL="9525" marR="9525" marT="9525" marB="0" anchor="ctr"/>
                </a:tc>
              </a:tr>
              <a:tr h="171450">
                <a:tc>
                  <a:txBody>
                    <a:bodyPr/>
                    <a:lstStyle/>
                    <a:p>
                      <a:pPr algn="l" fontAlgn="ctr"/>
                      <a:r>
                        <a:rPr lang="ja-JP" altLang="en-US" sz="1400" u="none" strike="noStrike" dirty="0">
                          <a:effectLst/>
                          <a:latin typeface="+mn-ea"/>
                          <a:ea typeface="+mn-ea"/>
                        </a:rPr>
                        <a:t>その他に進学</a:t>
                      </a:r>
                      <a:endParaRPr lang="ja-JP" altLang="en-US" sz="1400" b="0" i="0" u="none" strike="noStrike" dirty="0">
                        <a:solidFill>
                          <a:srgbClr val="000000"/>
                        </a:solidFill>
                        <a:effectLst/>
                        <a:latin typeface="+mn-ea"/>
                        <a:ea typeface="+mn-ea"/>
                      </a:endParaRPr>
                    </a:p>
                  </a:txBody>
                  <a:tcPr marL="9525" marR="9525" marT="9525" marB="0" anchor="ctr"/>
                </a:tc>
                <a:tc>
                  <a:txBody>
                    <a:bodyPr/>
                    <a:lstStyle/>
                    <a:p>
                      <a:pPr algn="r" fontAlgn="ctr"/>
                      <a:r>
                        <a:rPr lang="en-US" altLang="ja-JP" sz="1400" u="none" strike="noStrike" dirty="0" smtClean="0">
                          <a:effectLst/>
                          <a:latin typeface="+mn-ea"/>
                          <a:ea typeface="+mn-ea"/>
                        </a:rPr>
                        <a:t>25</a:t>
                      </a:r>
                      <a:endParaRPr lang="en-US" altLang="ja-JP" sz="1400" b="0" i="0" u="none" strike="noStrike" dirty="0">
                        <a:solidFill>
                          <a:srgbClr val="000000"/>
                        </a:solidFill>
                        <a:effectLst/>
                        <a:latin typeface="+mn-ea"/>
                        <a:ea typeface="+mn-ea"/>
                      </a:endParaRPr>
                    </a:p>
                  </a:txBody>
                  <a:tcPr marL="9525" marR="9525" marT="9525" marB="0" anchor="ctr"/>
                </a:tc>
              </a:tr>
              <a:tr h="171450">
                <a:tc>
                  <a:txBody>
                    <a:bodyPr/>
                    <a:lstStyle/>
                    <a:p>
                      <a:pPr algn="l" fontAlgn="ctr"/>
                      <a:r>
                        <a:rPr lang="zh-TW" altLang="en-US" sz="1400" u="none" strike="noStrike" dirty="0">
                          <a:effectLst/>
                          <a:latin typeface="ＭＳ ゴシック"/>
                          <a:ea typeface="ＭＳ ゴシック"/>
                          <a:cs typeface="ＭＳ ゴシック"/>
                        </a:rPr>
                        <a:t>専門，技術職</a:t>
                      </a:r>
                      <a:endParaRPr lang="zh-TW" altLang="en-US" sz="1400" b="0" i="0" u="none" strike="noStrike" dirty="0">
                        <a:solidFill>
                          <a:srgbClr val="000000"/>
                        </a:solidFill>
                        <a:effectLst/>
                        <a:latin typeface="ＭＳ ゴシック"/>
                        <a:ea typeface="ＭＳ ゴシック"/>
                        <a:cs typeface="ＭＳ ゴシック"/>
                      </a:endParaRPr>
                    </a:p>
                  </a:txBody>
                  <a:tcPr marL="9525" marR="9525" marT="9525" marB="0" anchor="ctr"/>
                </a:tc>
                <a:tc>
                  <a:txBody>
                    <a:bodyPr/>
                    <a:lstStyle/>
                    <a:p>
                      <a:pPr algn="r" fontAlgn="ctr"/>
                      <a:r>
                        <a:rPr lang="en-US" altLang="ja-JP" sz="1400" u="none" strike="noStrike">
                          <a:effectLst/>
                          <a:latin typeface="+mn-ea"/>
                          <a:ea typeface="+mn-ea"/>
                        </a:rPr>
                        <a:t>5</a:t>
                      </a:r>
                      <a:endParaRPr lang="en-US" altLang="ja-JP" sz="1400" b="0" i="0" u="none" strike="noStrike">
                        <a:solidFill>
                          <a:srgbClr val="000000"/>
                        </a:solidFill>
                        <a:effectLst/>
                        <a:latin typeface="+mn-ea"/>
                        <a:ea typeface="+mn-ea"/>
                      </a:endParaRPr>
                    </a:p>
                  </a:txBody>
                  <a:tcPr marL="9525" marR="9525" marT="9525" marB="0" anchor="ctr"/>
                </a:tc>
              </a:tr>
              <a:tr h="171450">
                <a:tc>
                  <a:txBody>
                    <a:bodyPr/>
                    <a:lstStyle/>
                    <a:p>
                      <a:pPr algn="l" fontAlgn="ctr"/>
                      <a:r>
                        <a:rPr lang="ja-JP" altLang="en-US" sz="1400" u="none" strike="noStrike">
                          <a:effectLst/>
                          <a:latin typeface="+mn-ea"/>
                          <a:ea typeface="+mn-ea"/>
                        </a:rPr>
                        <a:t>事務</a:t>
                      </a:r>
                      <a:endParaRPr lang="ja-JP" altLang="en-US" sz="1400" b="0" i="0" u="none" strike="noStrike">
                        <a:solidFill>
                          <a:srgbClr val="000000"/>
                        </a:solidFill>
                        <a:effectLst/>
                        <a:latin typeface="+mn-ea"/>
                        <a:ea typeface="+mn-ea"/>
                      </a:endParaRPr>
                    </a:p>
                  </a:txBody>
                  <a:tcPr marL="9525" marR="9525" marT="9525" marB="0" anchor="ctr"/>
                </a:tc>
                <a:tc>
                  <a:txBody>
                    <a:bodyPr/>
                    <a:lstStyle/>
                    <a:p>
                      <a:pPr algn="r" fontAlgn="ctr"/>
                      <a:r>
                        <a:rPr lang="en-US" altLang="ja-JP" sz="1400" u="none" strike="noStrike">
                          <a:effectLst/>
                          <a:latin typeface="+mn-ea"/>
                          <a:ea typeface="+mn-ea"/>
                        </a:rPr>
                        <a:t>7</a:t>
                      </a:r>
                      <a:endParaRPr lang="en-US" altLang="ja-JP" sz="1400" b="0" i="0" u="none" strike="noStrike">
                        <a:solidFill>
                          <a:srgbClr val="000000"/>
                        </a:solidFill>
                        <a:effectLst/>
                        <a:latin typeface="+mn-ea"/>
                        <a:ea typeface="+mn-ea"/>
                      </a:endParaRPr>
                    </a:p>
                  </a:txBody>
                  <a:tcPr marL="9525" marR="9525" marT="9525" marB="0" anchor="ctr"/>
                </a:tc>
              </a:tr>
              <a:tr h="171450">
                <a:tc>
                  <a:txBody>
                    <a:bodyPr/>
                    <a:lstStyle/>
                    <a:p>
                      <a:pPr algn="l" fontAlgn="ctr"/>
                      <a:r>
                        <a:rPr lang="ja-JP" altLang="en-US" sz="1400" u="none" strike="noStrike">
                          <a:effectLst/>
                          <a:latin typeface="+mn-ea"/>
                          <a:ea typeface="+mn-ea"/>
                        </a:rPr>
                        <a:t>販売</a:t>
                      </a:r>
                      <a:endParaRPr lang="ja-JP" altLang="en-US" sz="1400" b="0" i="0" u="none" strike="noStrike">
                        <a:solidFill>
                          <a:srgbClr val="000000"/>
                        </a:solidFill>
                        <a:effectLst/>
                        <a:latin typeface="+mn-ea"/>
                        <a:ea typeface="+mn-ea"/>
                      </a:endParaRPr>
                    </a:p>
                  </a:txBody>
                  <a:tcPr marL="9525" marR="9525" marT="9525" marB="0" anchor="ctr"/>
                </a:tc>
                <a:tc>
                  <a:txBody>
                    <a:bodyPr/>
                    <a:lstStyle/>
                    <a:p>
                      <a:pPr algn="r" fontAlgn="ctr"/>
                      <a:r>
                        <a:rPr lang="en-US" altLang="ja-JP" sz="1400" u="none" strike="noStrike">
                          <a:effectLst/>
                          <a:latin typeface="+mn-ea"/>
                          <a:ea typeface="+mn-ea"/>
                        </a:rPr>
                        <a:t>5</a:t>
                      </a:r>
                      <a:endParaRPr lang="en-US" altLang="ja-JP" sz="1400" b="0" i="0" u="none" strike="noStrike">
                        <a:solidFill>
                          <a:srgbClr val="000000"/>
                        </a:solidFill>
                        <a:effectLst/>
                        <a:latin typeface="+mn-ea"/>
                        <a:ea typeface="+mn-ea"/>
                      </a:endParaRPr>
                    </a:p>
                  </a:txBody>
                  <a:tcPr marL="9525" marR="9525" marT="9525" marB="0" anchor="ctr"/>
                </a:tc>
              </a:tr>
              <a:tr h="171450">
                <a:tc>
                  <a:txBody>
                    <a:bodyPr/>
                    <a:lstStyle/>
                    <a:p>
                      <a:pPr algn="l" fontAlgn="ctr"/>
                      <a:r>
                        <a:rPr lang="ja-JP" altLang="en-US" sz="1400" u="none" strike="noStrike">
                          <a:effectLst/>
                          <a:latin typeface="+mn-ea"/>
                          <a:ea typeface="+mn-ea"/>
                        </a:rPr>
                        <a:t>サービス職業</a:t>
                      </a:r>
                      <a:endParaRPr lang="ja-JP" altLang="en-US" sz="1400" b="0" i="0" u="none" strike="noStrike">
                        <a:solidFill>
                          <a:srgbClr val="000000"/>
                        </a:solidFill>
                        <a:effectLst/>
                        <a:latin typeface="+mn-ea"/>
                        <a:ea typeface="+mn-ea"/>
                      </a:endParaRPr>
                    </a:p>
                  </a:txBody>
                  <a:tcPr marL="9525" marR="9525" marT="9525" marB="0" anchor="ctr"/>
                </a:tc>
                <a:tc>
                  <a:txBody>
                    <a:bodyPr/>
                    <a:lstStyle/>
                    <a:p>
                      <a:pPr algn="r" fontAlgn="ctr"/>
                      <a:r>
                        <a:rPr lang="en-US" altLang="ja-JP" sz="1400" u="none" strike="noStrike">
                          <a:effectLst/>
                          <a:latin typeface="+mn-ea"/>
                          <a:ea typeface="+mn-ea"/>
                        </a:rPr>
                        <a:t>10</a:t>
                      </a:r>
                      <a:endParaRPr lang="en-US" altLang="ja-JP" sz="1400" b="0" i="0" u="none" strike="noStrike">
                        <a:solidFill>
                          <a:srgbClr val="000000"/>
                        </a:solidFill>
                        <a:effectLst/>
                        <a:latin typeface="+mn-ea"/>
                        <a:ea typeface="+mn-ea"/>
                      </a:endParaRPr>
                    </a:p>
                  </a:txBody>
                  <a:tcPr marL="9525" marR="9525" marT="9525" marB="0" anchor="ctr"/>
                </a:tc>
              </a:tr>
              <a:tr h="171450">
                <a:tc>
                  <a:txBody>
                    <a:bodyPr/>
                    <a:lstStyle/>
                    <a:p>
                      <a:pPr algn="l" fontAlgn="ctr"/>
                      <a:r>
                        <a:rPr lang="ja-JP" altLang="en-US" sz="1400" u="none" strike="noStrike" dirty="0">
                          <a:effectLst/>
                          <a:latin typeface="+mn-ea"/>
                          <a:ea typeface="+mn-ea"/>
                        </a:rPr>
                        <a:t>農林漁業</a:t>
                      </a:r>
                      <a:endParaRPr lang="ja-JP" altLang="en-US" sz="1400" b="0" i="0" u="none" strike="noStrike" dirty="0">
                        <a:solidFill>
                          <a:srgbClr val="000000"/>
                        </a:solidFill>
                        <a:effectLst/>
                        <a:latin typeface="+mn-ea"/>
                        <a:ea typeface="+mn-ea"/>
                      </a:endParaRPr>
                    </a:p>
                  </a:txBody>
                  <a:tcPr marL="9525" marR="9525" marT="9525" marB="0" anchor="ctr"/>
                </a:tc>
                <a:tc>
                  <a:txBody>
                    <a:bodyPr/>
                    <a:lstStyle/>
                    <a:p>
                      <a:pPr algn="r" fontAlgn="ctr"/>
                      <a:r>
                        <a:rPr lang="en-US" altLang="ja-JP" sz="1400" u="none" strike="noStrike">
                          <a:effectLst/>
                          <a:latin typeface="+mn-ea"/>
                          <a:ea typeface="+mn-ea"/>
                        </a:rPr>
                        <a:t>3</a:t>
                      </a:r>
                      <a:endParaRPr lang="en-US" altLang="ja-JP" sz="1400" b="0" i="0" u="none" strike="noStrike">
                        <a:solidFill>
                          <a:srgbClr val="000000"/>
                        </a:solidFill>
                        <a:effectLst/>
                        <a:latin typeface="+mn-ea"/>
                        <a:ea typeface="+mn-ea"/>
                      </a:endParaRPr>
                    </a:p>
                  </a:txBody>
                  <a:tcPr marL="9525" marR="9525" marT="9525" marB="0" anchor="ctr"/>
                </a:tc>
              </a:tr>
              <a:tr h="171450">
                <a:tc>
                  <a:txBody>
                    <a:bodyPr/>
                    <a:lstStyle/>
                    <a:p>
                      <a:pPr algn="l" fontAlgn="ctr"/>
                      <a:r>
                        <a:rPr lang="ja-JP" altLang="en-US" sz="1400" u="none" strike="noStrike">
                          <a:effectLst/>
                          <a:latin typeface="+mn-ea"/>
                          <a:ea typeface="+mn-ea"/>
                        </a:rPr>
                        <a:t>生産工程</a:t>
                      </a:r>
                      <a:endParaRPr lang="ja-JP" altLang="en-US" sz="1400" b="0" i="0" u="none" strike="noStrike">
                        <a:solidFill>
                          <a:srgbClr val="000000"/>
                        </a:solidFill>
                        <a:effectLst/>
                        <a:latin typeface="+mn-ea"/>
                        <a:ea typeface="+mn-ea"/>
                      </a:endParaRPr>
                    </a:p>
                  </a:txBody>
                  <a:tcPr marL="9525" marR="9525" marT="9525" marB="0" anchor="ctr"/>
                </a:tc>
                <a:tc>
                  <a:txBody>
                    <a:bodyPr/>
                    <a:lstStyle/>
                    <a:p>
                      <a:pPr algn="r" fontAlgn="ctr"/>
                      <a:r>
                        <a:rPr lang="en-US" altLang="ja-JP" sz="1400" u="none" strike="noStrike">
                          <a:effectLst/>
                          <a:latin typeface="+mn-ea"/>
                          <a:ea typeface="+mn-ea"/>
                        </a:rPr>
                        <a:t>97</a:t>
                      </a:r>
                      <a:endParaRPr lang="en-US" altLang="ja-JP" sz="1400" b="0" i="0" u="none" strike="noStrike">
                        <a:solidFill>
                          <a:srgbClr val="000000"/>
                        </a:solidFill>
                        <a:effectLst/>
                        <a:latin typeface="+mn-ea"/>
                        <a:ea typeface="+mn-ea"/>
                      </a:endParaRPr>
                    </a:p>
                  </a:txBody>
                  <a:tcPr marL="9525" marR="9525" marT="9525" marB="0" anchor="ctr"/>
                </a:tc>
              </a:tr>
              <a:tr h="171450">
                <a:tc>
                  <a:txBody>
                    <a:bodyPr/>
                    <a:lstStyle/>
                    <a:p>
                      <a:pPr algn="l" fontAlgn="ctr"/>
                      <a:r>
                        <a:rPr lang="ja-JP" altLang="en-US" sz="1400" u="none" strike="noStrike">
                          <a:effectLst/>
                          <a:latin typeface="+mn-ea"/>
                          <a:ea typeface="+mn-ea"/>
                        </a:rPr>
                        <a:t>運搬，清掃</a:t>
                      </a:r>
                      <a:endParaRPr lang="ja-JP" altLang="en-US" sz="1400" b="0" i="0" u="none" strike="noStrike">
                        <a:solidFill>
                          <a:srgbClr val="000000"/>
                        </a:solidFill>
                        <a:effectLst/>
                        <a:latin typeface="+mn-ea"/>
                        <a:ea typeface="+mn-ea"/>
                      </a:endParaRPr>
                    </a:p>
                  </a:txBody>
                  <a:tcPr marL="9525" marR="9525" marT="9525" marB="0" anchor="ctr"/>
                </a:tc>
                <a:tc>
                  <a:txBody>
                    <a:bodyPr/>
                    <a:lstStyle/>
                    <a:p>
                      <a:pPr algn="r" fontAlgn="ctr"/>
                      <a:r>
                        <a:rPr lang="en-US" altLang="ja-JP" sz="1400" u="none" strike="noStrike">
                          <a:effectLst/>
                          <a:latin typeface="+mn-ea"/>
                          <a:ea typeface="+mn-ea"/>
                        </a:rPr>
                        <a:t>8</a:t>
                      </a:r>
                      <a:endParaRPr lang="en-US" altLang="ja-JP" sz="1400" b="0" i="0" u="none" strike="noStrike">
                        <a:solidFill>
                          <a:srgbClr val="000000"/>
                        </a:solidFill>
                        <a:effectLst/>
                        <a:latin typeface="+mn-ea"/>
                        <a:ea typeface="+mn-ea"/>
                      </a:endParaRPr>
                    </a:p>
                  </a:txBody>
                  <a:tcPr marL="9525" marR="9525" marT="9525" marB="0" anchor="ctr"/>
                </a:tc>
              </a:tr>
              <a:tr h="171450">
                <a:tc>
                  <a:txBody>
                    <a:bodyPr/>
                    <a:lstStyle/>
                    <a:p>
                      <a:pPr algn="l" fontAlgn="ctr"/>
                      <a:r>
                        <a:rPr lang="ja-JP" altLang="en-US" sz="1400" u="none" strike="noStrike">
                          <a:effectLst/>
                          <a:latin typeface="+mn-ea"/>
                          <a:ea typeface="+mn-ea"/>
                        </a:rPr>
                        <a:t>その他</a:t>
                      </a:r>
                      <a:endParaRPr lang="ja-JP" altLang="en-US" sz="1400" b="0" i="0" u="none" strike="noStrike">
                        <a:solidFill>
                          <a:srgbClr val="000000"/>
                        </a:solidFill>
                        <a:effectLst/>
                        <a:latin typeface="+mn-ea"/>
                        <a:ea typeface="+mn-ea"/>
                      </a:endParaRPr>
                    </a:p>
                  </a:txBody>
                  <a:tcPr marL="9525" marR="9525" marT="9525" marB="0" anchor="ctr"/>
                </a:tc>
                <a:tc>
                  <a:txBody>
                    <a:bodyPr/>
                    <a:lstStyle/>
                    <a:p>
                      <a:pPr algn="r" fontAlgn="ctr"/>
                      <a:r>
                        <a:rPr lang="en-US" altLang="ja-JP" sz="1400" u="none" strike="noStrike">
                          <a:effectLst/>
                          <a:latin typeface="+mn-ea"/>
                          <a:ea typeface="+mn-ea"/>
                        </a:rPr>
                        <a:t>1</a:t>
                      </a:r>
                      <a:endParaRPr lang="en-US" altLang="ja-JP" sz="1400" b="0" i="0" u="none" strike="noStrike">
                        <a:solidFill>
                          <a:srgbClr val="000000"/>
                        </a:solidFill>
                        <a:effectLst/>
                        <a:latin typeface="+mn-ea"/>
                        <a:ea typeface="+mn-ea"/>
                      </a:endParaRPr>
                    </a:p>
                  </a:txBody>
                  <a:tcPr marL="9525" marR="9525" marT="9525" marB="0" anchor="ctr"/>
                </a:tc>
              </a:tr>
              <a:tr h="171450">
                <a:tc>
                  <a:txBody>
                    <a:bodyPr/>
                    <a:lstStyle/>
                    <a:p>
                      <a:pPr algn="l" fontAlgn="ctr"/>
                      <a:r>
                        <a:rPr lang="ja-JP" altLang="en-US" sz="1400" u="none" strike="noStrike">
                          <a:effectLst/>
                          <a:latin typeface="+mn-ea"/>
                          <a:ea typeface="+mn-ea"/>
                        </a:rPr>
                        <a:t>不明，死亡</a:t>
                      </a:r>
                      <a:endParaRPr lang="ja-JP" altLang="en-US" sz="1400" b="0" i="0" u="none" strike="noStrike">
                        <a:solidFill>
                          <a:srgbClr val="000000"/>
                        </a:solidFill>
                        <a:effectLst/>
                        <a:latin typeface="+mn-ea"/>
                        <a:ea typeface="+mn-ea"/>
                      </a:endParaRPr>
                    </a:p>
                  </a:txBody>
                  <a:tcPr marL="9525" marR="9525" marT="9525" marB="0" anchor="ctr"/>
                </a:tc>
                <a:tc>
                  <a:txBody>
                    <a:bodyPr/>
                    <a:lstStyle/>
                    <a:p>
                      <a:pPr algn="r" fontAlgn="ctr"/>
                      <a:r>
                        <a:rPr lang="en-US" altLang="ja-JP" sz="1400" u="none" strike="noStrike" dirty="0">
                          <a:effectLst/>
                          <a:latin typeface="+mn-ea"/>
                          <a:ea typeface="+mn-ea"/>
                        </a:rPr>
                        <a:t>1</a:t>
                      </a:r>
                      <a:endParaRPr lang="en-US" altLang="ja-JP" sz="1400" b="0" i="0" u="none" strike="noStrike" dirty="0">
                        <a:solidFill>
                          <a:srgbClr val="000000"/>
                        </a:solidFill>
                        <a:effectLst/>
                        <a:latin typeface="+mn-ea"/>
                        <a:ea typeface="+mn-ea"/>
                      </a:endParaRPr>
                    </a:p>
                  </a:txBody>
                  <a:tcPr marL="9525" marR="9525" marT="9525" marB="0" anchor="ctr"/>
                </a:tc>
              </a:tr>
            </a:tbl>
          </a:graphicData>
        </a:graphic>
      </p:graphicFrame>
    </p:spTree>
    <p:extLst>
      <p:ext uri="{BB962C8B-B14F-4D97-AF65-F5344CB8AC3E}">
        <p14:creationId xmlns:p14="http://schemas.microsoft.com/office/powerpoint/2010/main" val="207154166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42425" y="295545"/>
            <a:ext cx="10515600" cy="695973"/>
          </a:xfrm>
        </p:spPr>
        <p:txBody>
          <a:bodyPr>
            <a:normAutofit/>
          </a:bodyPr>
          <a:lstStyle/>
          <a:p>
            <a:r>
              <a:rPr lang="ja-JP" altLang="en-US" sz="3600" dirty="0" smtClean="0"/>
              <a:t>平成</a:t>
            </a:r>
            <a:r>
              <a:rPr lang="en-US" altLang="ja-JP" sz="3600" dirty="0" smtClean="0"/>
              <a:t>26</a:t>
            </a:r>
            <a:r>
              <a:rPr lang="ja-JP" altLang="en-US" sz="3600" dirty="0" smtClean="0"/>
              <a:t>年</a:t>
            </a:r>
            <a:r>
              <a:rPr lang="ja-JP" altLang="en-US" sz="3600" dirty="0"/>
              <a:t>の職業間における男女の差</a:t>
            </a:r>
            <a:endParaRPr kumimoji="1" lang="ja-JP" altLang="en-US" sz="3600" dirty="0"/>
          </a:p>
        </p:txBody>
      </p:sp>
      <p:graphicFrame>
        <p:nvGraphicFramePr>
          <p:cNvPr id="6" name="コンテンツ プレースホルダー 5"/>
          <p:cNvGraphicFramePr>
            <a:graphicFrameLocks noGrp="1"/>
          </p:cNvGraphicFramePr>
          <p:nvPr>
            <p:ph idx="1"/>
            <p:extLst>
              <p:ext uri="{D42A27DB-BD31-4B8C-83A1-F6EECF244321}">
                <p14:modId xmlns:p14="http://schemas.microsoft.com/office/powerpoint/2010/main" val="639506700"/>
              </p:ext>
            </p:extLst>
          </p:nvPr>
        </p:nvGraphicFramePr>
        <p:xfrm>
          <a:off x="104775" y="1061098"/>
          <a:ext cx="12020550" cy="5796901"/>
        </p:xfrm>
        <a:graphic>
          <a:graphicData uri="http://schemas.openxmlformats.org/drawingml/2006/chart">
            <c:chart xmlns:c="http://schemas.openxmlformats.org/drawingml/2006/chart" xmlns:r="http://schemas.openxmlformats.org/officeDocument/2006/relationships" r:id="rId2"/>
          </a:graphicData>
        </a:graphic>
      </p:graphicFrame>
      <p:sp>
        <p:nvSpPr>
          <p:cNvPr id="7" name="正方形/長方形 6"/>
          <p:cNvSpPr/>
          <p:nvPr/>
        </p:nvSpPr>
        <p:spPr>
          <a:xfrm>
            <a:off x="1304380" y="1687320"/>
            <a:ext cx="700216" cy="3618171"/>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テキスト ボックス 7"/>
          <p:cNvSpPr txBox="1"/>
          <p:nvPr/>
        </p:nvSpPr>
        <p:spPr>
          <a:xfrm>
            <a:off x="2828596" y="6581001"/>
            <a:ext cx="9363404" cy="276999"/>
          </a:xfrm>
          <a:prstGeom prst="rect">
            <a:avLst/>
          </a:prstGeom>
          <a:noFill/>
        </p:spPr>
        <p:txBody>
          <a:bodyPr wrap="square" rtlCol="0">
            <a:spAutoFit/>
          </a:bodyPr>
          <a:lstStyle/>
          <a:p>
            <a:pPr algn="ctr"/>
            <a:r>
              <a:rPr lang="ja-JP" altLang="en-US" sz="1200" dirty="0" smtClean="0"/>
              <a:t>文部科学省，学校基本調査「初等中等教育機関・専修学校・各種学校＞卒業後の状況調査＞特別支援学校（高等部）</a:t>
            </a:r>
            <a:r>
              <a:rPr lang="en-US" altLang="ja-JP" sz="1200" dirty="0" smtClean="0"/>
              <a:t>EXCEL</a:t>
            </a:r>
            <a:r>
              <a:rPr lang="ja-JP" altLang="en-US" sz="1200" dirty="0" smtClean="0"/>
              <a:t>データ」をグラフ化</a:t>
            </a:r>
            <a:endParaRPr kumimoji="1" lang="ja-JP" altLang="en-US" sz="1200" dirty="0"/>
          </a:p>
        </p:txBody>
      </p:sp>
      <p:sp>
        <p:nvSpPr>
          <p:cNvPr id="9" name="テキスト ボックス 8"/>
          <p:cNvSpPr txBox="1"/>
          <p:nvPr/>
        </p:nvSpPr>
        <p:spPr>
          <a:xfrm>
            <a:off x="2492875" y="2122197"/>
            <a:ext cx="4866691" cy="400110"/>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pPr algn="ctr"/>
            <a:r>
              <a:rPr kumimoji="1" lang="ja-JP" altLang="en-US" sz="2000" dirty="0" smtClean="0">
                <a:solidFill>
                  <a:schemeClr val="tx1"/>
                </a:solidFill>
              </a:rPr>
              <a:t>男女における就労の場の差はほぼない</a:t>
            </a:r>
            <a:endParaRPr kumimoji="1" lang="ja-JP" altLang="en-US" sz="2000" dirty="0">
              <a:solidFill>
                <a:schemeClr val="tx1"/>
              </a:solidFill>
            </a:endParaRPr>
          </a:p>
        </p:txBody>
      </p:sp>
    </p:spTree>
    <p:extLst>
      <p:ext uri="{BB962C8B-B14F-4D97-AF65-F5344CB8AC3E}">
        <p14:creationId xmlns:p14="http://schemas.microsoft.com/office/powerpoint/2010/main" val="400028622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9"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コンテンツ プレースホルダー 6"/>
          <p:cNvGraphicFramePr>
            <a:graphicFrameLocks noGrp="1"/>
          </p:cNvGraphicFramePr>
          <p:nvPr>
            <p:ph idx="1"/>
            <p:extLst>
              <p:ext uri="{D42A27DB-BD31-4B8C-83A1-F6EECF244321}">
                <p14:modId xmlns:p14="http://schemas.microsoft.com/office/powerpoint/2010/main" val="3718124204"/>
              </p:ext>
            </p:extLst>
          </p:nvPr>
        </p:nvGraphicFramePr>
        <p:xfrm>
          <a:off x="-1506101" y="0"/>
          <a:ext cx="13449300" cy="68580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77981105"/>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03238" y="312940"/>
            <a:ext cx="10515600" cy="991689"/>
          </a:xfrm>
        </p:spPr>
        <p:txBody>
          <a:bodyPr>
            <a:normAutofit/>
          </a:bodyPr>
          <a:lstStyle/>
          <a:p>
            <a:r>
              <a:rPr lang="ja-JP" altLang="en-US" dirty="0" err="1" smtClean="0"/>
              <a:t>ろう</a:t>
            </a:r>
            <a:r>
              <a:rPr kumimoji="1" lang="ja-JP" altLang="en-US" dirty="0" smtClean="0"/>
              <a:t>者を取り巻く就労環境</a:t>
            </a:r>
            <a:endParaRPr kumimoji="1" lang="ja-JP" altLang="en-US" dirty="0"/>
          </a:p>
        </p:txBody>
      </p:sp>
      <p:sp>
        <p:nvSpPr>
          <p:cNvPr id="4" name="角丸四角形 3"/>
          <p:cNvSpPr/>
          <p:nvPr/>
        </p:nvSpPr>
        <p:spPr>
          <a:xfrm>
            <a:off x="483973" y="1499286"/>
            <a:ext cx="11164330" cy="4909752"/>
          </a:xfrm>
          <a:prstGeom prst="roundRect">
            <a:avLst>
              <a:gd name="adj" fmla="val 4973"/>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kumimoji="1" lang="ja-JP" altLang="en-US"/>
          </a:p>
        </p:txBody>
      </p:sp>
      <p:sp>
        <p:nvSpPr>
          <p:cNvPr id="3" name="コンテンツ プレースホルダー 2"/>
          <p:cNvSpPr>
            <a:spLocks noGrp="1"/>
          </p:cNvSpPr>
          <p:nvPr>
            <p:ph idx="1"/>
          </p:nvPr>
        </p:nvSpPr>
        <p:spPr>
          <a:xfrm>
            <a:off x="838200" y="1581665"/>
            <a:ext cx="10515600" cy="4595298"/>
          </a:xfrm>
        </p:spPr>
        <p:txBody>
          <a:bodyPr>
            <a:normAutofit/>
          </a:bodyPr>
          <a:lstStyle/>
          <a:p>
            <a:pPr marL="0" indent="0">
              <a:buNone/>
            </a:pPr>
            <a:r>
              <a:rPr lang="ja-JP" altLang="en-US" dirty="0" smtClean="0">
                <a:solidFill>
                  <a:schemeClr val="bg1"/>
                </a:solidFill>
              </a:rPr>
              <a:t>今日の学習目標</a:t>
            </a:r>
            <a:endParaRPr lang="en-US" altLang="ja-JP" dirty="0" smtClean="0">
              <a:solidFill>
                <a:schemeClr val="bg1"/>
              </a:solidFill>
            </a:endParaRPr>
          </a:p>
          <a:p>
            <a:r>
              <a:rPr lang="ja-JP" altLang="en-US" dirty="0" err="1" smtClean="0"/>
              <a:t>ろう</a:t>
            </a:r>
            <a:r>
              <a:rPr lang="ja-JP" altLang="en-US" dirty="0" smtClean="0"/>
              <a:t>者の就労環境の移り変わりを知る</a:t>
            </a:r>
            <a:endParaRPr lang="en-US" altLang="ja-JP" dirty="0" smtClean="0"/>
          </a:p>
          <a:p>
            <a:pPr marL="0" indent="0">
              <a:buNone/>
            </a:pPr>
            <a:r>
              <a:rPr lang="ja-JP" altLang="en-US" dirty="0" smtClean="0"/>
              <a:t>（戦前，戦後，近年の様子の違いを理解する）</a:t>
            </a:r>
            <a:endParaRPr lang="en-US" altLang="ja-JP" dirty="0" smtClean="0"/>
          </a:p>
          <a:p>
            <a:pPr marL="0" indent="0">
              <a:buNone/>
            </a:pPr>
            <a:endParaRPr lang="en-US" altLang="ja-JP" dirty="0" smtClean="0"/>
          </a:p>
          <a:p>
            <a:r>
              <a:rPr lang="ja-JP" altLang="en-US" dirty="0" smtClean="0"/>
              <a:t>障害者の雇用に関する法律について知る</a:t>
            </a:r>
            <a:endParaRPr lang="en-US" altLang="ja-JP" dirty="0" smtClean="0"/>
          </a:p>
          <a:p>
            <a:endParaRPr lang="en-US" altLang="ja-JP" dirty="0" smtClean="0"/>
          </a:p>
          <a:p>
            <a:r>
              <a:rPr lang="ja-JP" altLang="en-US" dirty="0"/>
              <a:t>昔と今の就労環境を比べる</a:t>
            </a:r>
            <a:endParaRPr lang="en-US" altLang="ja-JP" dirty="0"/>
          </a:p>
          <a:p>
            <a:endParaRPr lang="en-US" altLang="ja-JP" dirty="0"/>
          </a:p>
          <a:p>
            <a:r>
              <a:rPr lang="ja-JP" altLang="en-US" dirty="0" smtClean="0"/>
              <a:t>自分の将来について考える</a:t>
            </a:r>
            <a:endParaRPr lang="en-US" altLang="ja-JP" dirty="0" smtClean="0"/>
          </a:p>
        </p:txBody>
      </p:sp>
    </p:spTree>
    <p:extLst>
      <p:ext uri="{BB962C8B-B14F-4D97-AF65-F5344CB8AC3E}">
        <p14:creationId xmlns:p14="http://schemas.microsoft.com/office/powerpoint/2010/main" val="2709209167"/>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p:cNvPicPr>
            <a:picLocks noChangeAspect="1"/>
          </p:cNvPicPr>
          <p:nvPr/>
        </p:nvPicPr>
        <p:blipFill>
          <a:blip r:embed="rId2"/>
          <a:stretch>
            <a:fillRect/>
          </a:stretch>
        </p:blipFill>
        <p:spPr>
          <a:xfrm>
            <a:off x="317415" y="17237"/>
            <a:ext cx="5506737" cy="6840763"/>
          </a:xfrm>
          <a:prstGeom prst="rect">
            <a:avLst/>
          </a:prstGeom>
        </p:spPr>
      </p:pic>
      <p:sp>
        <p:nvSpPr>
          <p:cNvPr id="5" name="テキスト ボックス 4"/>
          <p:cNvSpPr txBox="1"/>
          <p:nvPr/>
        </p:nvSpPr>
        <p:spPr>
          <a:xfrm>
            <a:off x="6235700" y="6255871"/>
            <a:ext cx="5956300" cy="523220"/>
          </a:xfrm>
          <a:prstGeom prst="rect">
            <a:avLst/>
          </a:prstGeom>
          <a:noFill/>
        </p:spPr>
        <p:txBody>
          <a:bodyPr wrap="square" rtlCol="0">
            <a:spAutoFit/>
          </a:bodyPr>
          <a:lstStyle/>
          <a:p>
            <a:r>
              <a:rPr lang="ja-JP" altLang="en-US" sz="1400" dirty="0" smtClean="0"/>
              <a:t>日本</a:t>
            </a:r>
            <a:r>
              <a:rPr lang="ja-JP" altLang="en-US" sz="1400" dirty="0"/>
              <a:t>学生支援</a:t>
            </a:r>
            <a:r>
              <a:rPr lang="ja-JP" altLang="en-US" sz="1400" dirty="0" smtClean="0"/>
              <a:t>機構（２０１５）</a:t>
            </a:r>
            <a:r>
              <a:rPr kumimoji="1" lang="ja-JP" altLang="en-US" sz="1400" dirty="0" smtClean="0"/>
              <a:t>大学，短期大学及び高等専門学校における障害のある学生の修学支援に関する実態調査分析報告書より抜粋</a:t>
            </a:r>
            <a:endParaRPr kumimoji="1" lang="ja-JP" altLang="en-US" sz="1400" dirty="0"/>
          </a:p>
        </p:txBody>
      </p:sp>
      <p:sp>
        <p:nvSpPr>
          <p:cNvPr id="6" name="コンテンツ プレースホルダー 2"/>
          <p:cNvSpPr txBox="1">
            <a:spLocks/>
          </p:cNvSpPr>
          <p:nvPr/>
        </p:nvSpPr>
        <p:spPr>
          <a:xfrm>
            <a:off x="6030098" y="2287020"/>
            <a:ext cx="4819734" cy="1714274"/>
          </a:xfrm>
          <a:prstGeom prst="rect">
            <a:avLst/>
          </a:prstGeom>
          <a:ln w="38100"/>
        </p:spPr>
        <p:style>
          <a:lnRef idx="2">
            <a:schemeClr val="accent2"/>
          </a:lnRef>
          <a:fillRef idx="1">
            <a:schemeClr val="lt1"/>
          </a:fillRef>
          <a:effectRef idx="0">
            <a:schemeClr val="accent2"/>
          </a:effectRef>
          <a:fontRef idx="minor">
            <a:schemeClr val="dk1"/>
          </a:fontRef>
        </p:style>
        <p:txBody>
          <a:bodyPr vert="horz" lIns="91440" tIns="45720" rIns="91440" bIns="4572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gn="ctr">
              <a:buFont typeface="Arial" panose="020B0604020202020204" pitchFamily="34" charset="0"/>
              <a:buNone/>
            </a:pPr>
            <a:r>
              <a:rPr lang="ja-JP" altLang="en-US" dirty="0" smtClean="0"/>
              <a:t>就職者数は年々増えている</a:t>
            </a:r>
            <a:endParaRPr lang="en-US" altLang="ja-JP" dirty="0" smtClean="0"/>
          </a:p>
          <a:p>
            <a:pPr marL="0" indent="0" algn="ctr">
              <a:buFont typeface="Arial" panose="020B0604020202020204" pitchFamily="34" charset="0"/>
              <a:buNone/>
            </a:pPr>
            <a:r>
              <a:rPr lang="ja-JP" altLang="en-US" dirty="0" smtClean="0"/>
              <a:t>雇用率が上がったこともあり</a:t>
            </a:r>
            <a:endParaRPr lang="en-US" altLang="ja-JP" dirty="0" smtClean="0"/>
          </a:p>
          <a:p>
            <a:pPr marL="0" indent="0" algn="ctr">
              <a:buFont typeface="Arial" panose="020B0604020202020204" pitchFamily="34" charset="0"/>
              <a:buNone/>
            </a:pPr>
            <a:r>
              <a:rPr lang="ja-JP" altLang="en-US" dirty="0" smtClean="0">
                <a:solidFill>
                  <a:srgbClr val="FF0000"/>
                </a:solidFill>
              </a:rPr>
              <a:t>今後，更なる雇用が見込める</a:t>
            </a:r>
            <a:endParaRPr lang="ja-JP" altLang="en-US" dirty="0">
              <a:solidFill>
                <a:srgbClr val="FF0000"/>
              </a:solidFill>
            </a:endParaRPr>
          </a:p>
        </p:txBody>
      </p:sp>
    </p:spTree>
    <p:extLst>
      <p:ext uri="{BB962C8B-B14F-4D97-AF65-F5344CB8AC3E}">
        <p14:creationId xmlns:p14="http://schemas.microsoft.com/office/powerpoint/2010/main" val="136500358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94621" y="278150"/>
            <a:ext cx="10515600" cy="695973"/>
          </a:xfrm>
        </p:spPr>
        <p:txBody>
          <a:bodyPr>
            <a:normAutofit/>
          </a:bodyPr>
          <a:lstStyle/>
          <a:p>
            <a:r>
              <a:rPr kumimoji="1" lang="ja-JP" altLang="en-US" sz="3600" dirty="0" smtClean="0"/>
              <a:t>聾学校卒業者の進路状況</a:t>
            </a:r>
            <a:endParaRPr kumimoji="1" lang="ja-JP" altLang="en-US" sz="3600" dirty="0"/>
          </a:p>
        </p:txBody>
      </p:sp>
      <p:graphicFrame>
        <p:nvGraphicFramePr>
          <p:cNvPr id="11" name="コンテンツ プレースホルダー 10"/>
          <p:cNvGraphicFramePr>
            <a:graphicFrameLocks noGrp="1"/>
          </p:cNvGraphicFramePr>
          <p:nvPr>
            <p:ph idx="1"/>
            <p:extLst>
              <p:ext uri="{D42A27DB-BD31-4B8C-83A1-F6EECF244321}">
                <p14:modId xmlns:p14="http://schemas.microsoft.com/office/powerpoint/2010/main" val="1939368928"/>
              </p:ext>
            </p:extLst>
          </p:nvPr>
        </p:nvGraphicFramePr>
        <p:xfrm>
          <a:off x="-283600" y="1067609"/>
          <a:ext cx="6972301" cy="5376863"/>
        </p:xfrm>
        <a:graphic>
          <a:graphicData uri="http://schemas.openxmlformats.org/drawingml/2006/chart">
            <c:chart xmlns:c="http://schemas.openxmlformats.org/drawingml/2006/chart" xmlns:r="http://schemas.openxmlformats.org/officeDocument/2006/relationships" r:id="rId2"/>
          </a:graphicData>
        </a:graphic>
      </p:graphicFrame>
      <p:sp>
        <p:nvSpPr>
          <p:cNvPr id="14" name="テキスト ボックス 13"/>
          <p:cNvSpPr txBox="1"/>
          <p:nvPr/>
        </p:nvSpPr>
        <p:spPr>
          <a:xfrm>
            <a:off x="1182099" y="6255424"/>
            <a:ext cx="4733925" cy="369332"/>
          </a:xfrm>
          <a:prstGeom prst="rect">
            <a:avLst/>
          </a:prstGeom>
          <a:noFill/>
        </p:spPr>
        <p:txBody>
          <a:bodyPr wrap="square" rtlCol="0">
            <a:spAutoFit/>
          </a:bodyPr>
          <a:lstStyle/>
          <a:p>
            <a:r>
              <a:rPr kumimoji="1" lang="ja-JP" altLang="en-US" dirty="0" smtClean="0"/>
              <a:t>横浜市立</a:t>
            </a:r>
            <a:r>
              <a:rPr kumimoji="1" lang="ja-JP" altLang="en-US" dirty="0" err="1" smtClean="0"/>
              <a:t>ろう</a:t>
            </a:r>
            <a:r>
              <a:rPr kumimoji="1" lang="ja-JP" altLang="en-US" dirty="0" smtClean="0"/>
              <a:t>特別支援学校平成</a:t>
            </a:r>
            <a:r>
              <a:rPr kumimoji="1" lang="en-US" altLang="ja-JP" dirty="0" smtClean="0"/>
              <a:t>15</a:t>
            </a:r>
            <a:r>
              <a:rPr kumimoji="1" lang="ja-JP" altLang="en-US" dirty="0" smtClean="0"/>
              <a:t>年～</a:t>
            </a:r>
            <a:r>
              <a:rPr kumimoji="1" lang="en-US" altLang="ja-JP" dirty="0" smtClean="0"/>
              <a:t>26</a:t>
            </a:r>
            <a:r>
              <a:rPr kumimoji="1" lang="ja-JP" altLang="en-US" dirty="0" smtClean="0"/>
              <a:t>年</a:t>
            </a:r>
            <a:endParaRPr kumimoji="1" lang="ja-JP" altLang="en-US" dirty="0"/>
          </a:p>
        </p:txBody>
      </p:sp>
      <p:grpSp>
        <p:nvGrpSpPr>
          <p:cNvPr id="16" name="グループ化 15"/>
          <p:cNvGrpSpPr/>
          <p:nvPr/>
        </p:nvGrpSpPr>
        <p:grpSpPr>
          <a:xfrm>
            <a:off x="5105399" y="1062847"/>
            <a:ext cx="7562851" cy="5551309"/>
            <a:chOff x="5105399" y="1062847"/>
            <a:chExt cx="7562851" cy="5551309"/>
          </a:xfrm>
        </p:grpSpPr>
        <p:graphicFrame>
          <p:nvGraphicFramePr>
            <p:cNvPr id="13" name="コンテンツ プレースホルダー 7"/>
            <p:cNvGraphicFramePr>
              <a:graphicFrameLocks/>
            </p:cNvGraphicFramePr>
            <p:nvPr>
              <p:extLst>
                <p:ext uri="{D42A27DB-BD31-4B8C-83A1-F6EECF244321}">
                  <p14:modId xmlns:p14="http://schemas.microsoft.com/office/powerpoint/2010/main" val="3894436441"/>
                </p:ext>
              </p:extLst>
            </p:nvPr>
          </p:nvGraphicFramePr>
          <p:xfrm>
            <a:off x="5105399" y="1062847"/>
            <a:ext cx="7562851" cy="5510212"/>
          </p:xfrm>
          <a:graphic>
            <a:graphicData uri="http://schemas.openxmlformats.org/drawingml/2006/chart">
              <c:chart xmlns:c="http://schemas.openxmlformats.org/drawingml/2006/chart" xmlns:r="http://schemas.openxmlformats.org/officeDocument/2006/relationships" r:id="rId3"/>
            </a:graphicData>
          </a:graphic>
        </p:graphicFrame>
        <p:sp>
          <p:nvSpPr>
            <p:cNvPr id="15" name="テキスト ボックス 14"/>
            <p:cNvSpPr txBox="1"/>
            <p:nvPr/>
          </p:nvSpPr>
          <p:spPr>
            <a:xfrm>
              <a:off x="7474322" y="6244824"/>
              <a:ext cx="3643321" cy="369332"/>
            </a:xfrm>
            <a:prstGeom prst="rect">
              <a:avLst/>
            </a:prstGeom>
            <a:noFill/>
          </p:spPr>
          <p:txBody>
            <a:bodyPr wrap="square" rtlCol="0">
              <a:spAutoFit/>
            </a:bodyPr>
            <a:lstStyle/>
            <a:p>
              <a:r>
                <a:rPr kumimoji="1" lang="ja-JP" altLang="en-US" dirty="0" smtClean="0"/>
                <a:t>北海道高等聾学校平成</a:t>
              </a:r>
              <a:r>
                <a:rPr kumimoji="1" lang="en-US" altLang="ja-JP" dirty="0" smtClean="0"/>
                <a:t>20</a:t>
              </a:r>
              <a:r>
                <a:rPr kumimoji="1" lang="ja-JP" altLang="en-US" dirty="0" smtClean="0"/>
                <a:t>年～</a:t>
              </a:r>
              <a:r>
                <a:rPr kumimoji="1" lang="en-US" altLang="ja-JP" dirty="0" smtClean="0"/>
                <a:t>24</a:t>
              </a:r>
              <a:r>
                <a:rPr kumimoji="1" lang="ja-JP" altLang="en-US" dirty="0" smtClean="0"/>
                <a:t>年</a:t>
              </a:r>
              <a:endParaRPr kumimoji="1" lang="ja-JP" altLang="en-US" dirty="0"/>
            </a:p>
          </p:txBody>
        </p:sp>
      </p:grpSp>
    </p:spTree>
    <p:extLst>
      <p:ext uri="{BB962C8B-B14F-4D97-AF65-F5344CB8AC3E}">
        <p14:creationId xmlns:p14="http://schemas.microsoft.com/office/powerpoint/2010/main" val="72174999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fade">
                                      <p:cBhvr>
                                        <p:cTn id="7"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24000" y="0"/>
            <a:ext cx="9144000" cy="6858000"/>
          </a:xfrm>
          <a:prstGeom prst="rect">
            <a:avLst/>
          </a:prstGeom>
        </p:spPr>
      </p:pic>
      <p:sp>
        <p:nvSpPr>
          <p:cNvPr id="6" name="ドーナツ 5"/>
          <p:cNvSpPr/>
          <p:nvPr/>
        </p:nvSpPr>
        <p:spPr>
          <a:xfrm>
            <a:off x="6410452" y="2255045"/>
            <a:ext cx="2195385" cy="1611312"/>
          </a:xfrm>
          <a:prstGeom prst="donut">
            <a:avLst>
              <a:gd name="adj" fmla="val 6131"/>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nvGrpSpPr>
          <p:cNvPr id="2" name="グループ化 1"/>
          <p:cNvGrpSpPr/>
          <p:nvPr/>
        </p:nvGrpSpPr>
        <p:grpSpPr>
          <a:xfrm>
            <a:off x="3779107" y="2244608"/>
            <a:ext cx="2764568" cy="1756686"/>
            <a:chOff x="3779107" y="2244608"/>
            <a:chExt cx="2764568" cy="1756686"/>
          </a:xfrm>
        </p:grpSpPr>
        <p:sp>
          <p:nvSpPr>
            <p:cNvPr id="5" name="ドーナツ 4"/>
            <p:cNvSpPr/>
            <p:nvPr/>
          </p:nvSpPr>
          <p:spPr>
            <a:xfrm>
              <a:off x="4348290" y="2389982"/>
              <a:ext cx="2195385" cy="1611312"/>
            </a:xfrm>
            <a:prstGeom prst="donut">
              <a:avLst>
                <a:gd name="adj" fmla="val 6131"/>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7" name="テキスト ボックス 6"/>
            <p:cNvSpPr txBox="1"/>
            <p:nvPr/>
          </p:nvSpPr>
          <p:spPr>
            <a:xfrm>
              <a:off x="3779107" y="2244608"/>
              <a:ext cx="1219200" cy="369332"/>
            </a:xfrm>
            <a:prstGeom prst="rect">
              <a:avLst/>
            </a:prstGeom>
          </p:spPr>
          <p:style>
            <a:lnRef idx="3">
              <a:schemeClr val="lt1"/>
            </a:lnRef>
            <a:fillRef idx="1">
              <a:schemeClr val="accent2"/>
            </a:fillRef>
            <a:effectRef idx="1">
              <a:schemeClr val="accent2"/>
            </a:effectRef>
            <a:fontRef idx="minor">
              <a:schemeClr val="lt1"/>
            </a:fontRef>
          </p:style>
          <p:txBody>
            <a:bodyPr wrap="square" rtlCol="0">
              <a:spAutoFit/>
            </a:bodyPr>
            <a:lstStyle/>
            <a:p>
              <a:pPr algn="ctr"/>
              <a:r>
                <a:rPr kumimoji="1" lang="en-US" altLang="ja-JP" dirty="0" smtClean="0"/>
                <a:t>POINT</a:t>
              </a:r>
              <a:r>
                <a:rPr kumimoji="1" lang="ja-JP" altLang="en-US" dirty="0" smtClean="0"/>
                <a:t>１</a:t>
              </a:r>
              <a:endParaRPr kumimoji="1" lang="ja-JP" altLang="en-US" dirty="0"/>
            </a:p>
          </p:txBody>
        </p:sp>
      </p:grpSp>
      <p:sp>
        <p:nvSpPr>
          <p:cNvPr id="8" name="テキスト ボックス 7"/>
          <p:cNvSpPr txBox="1"/>
          <p:nvPr/>
        </p:nvSpPr>
        <p:spPr>
          <a:xfrm>
            <a:off x="6103207" y="2205316"/>
            <a:ext cx="1219200" cy="369332"/>
          </a:xfrm>
          <a:prstGeom prst="rect">
            <a:avLst/>
          </a:prstGeom>
        </p:spPr>
        <p:style>
          <a:lnRef idx="3">
            <a:schemeClr val="lt1"/>
          </a:lnRef>
          <a:fillRef idx="1">
            <a:schemeClr val="accent2"/>
          </a:fillRef>
          <a:effectRef idx="1">
            <a:schemeClr val="accent2"/>
          </a:effectRef>
          <a:fontRef idx="minor">
            <a:schemeClr val="lt1"/>
          </a:fontRef>
        </p:style>
        <p:txBody>
          <a:bodyPr wrap="square" rtlCol="0">
            <a:spAutoFit/>
          </a:bodyPr>
          <a:lstStyle/>
          <a:p>
            <a:pPr algn="ctr"/>
            <a:r>
              <a:rPr kumimoji="1" lang="en-US" altLang="ja-JP" dirty="0" smtClean="0"/>
              <a:t>POINT</a:t>
            </a:r>
            <a:r>
              <a:rPr lang="ja-JP" altLang="en-US" dirty="0"/>
              <a:t>２</a:t>
            </a:r>
            <a:endParaRPr kumimoji="1" lang="ja-JP" altLang="en-US" dirty="0"/>
          </a:p>
        </p:txBody>
      </p:sp>
      <p:sp>
        <p:nvSpPr>
          <p:cNvPr id="10" name="タイトル 1"/>
          <p:cNvSpPr txBox="1">
            <a:spLocks/>
          </p:cNvSpPr>
          <p:nvPr/>
        </p:nvSpPr>
        <p:spPr>
          <a:xfrm>
            <a:off x="759937" y="150847"/>
            <a:ext cx="10515600" cy="861616"/>
          </a:xfrm>
          <a:prstGeom prst="rect">
            <a:avLst/>
          </a:prstGeom>
          <a:solidFill>
            <a:schemeClr val="bg1"/>
          </a:solidFill>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3600" dirty="0" smtClean="0"/>
              <a:t>聾学校高等部では</a:t>
            </a:r>
            <a:r>
              <a:rPr lang="ja-JP" altLang="en-US" sz="2000" dirty="0" smtClean="0"/>
              <a:t>（共通して見られる傾向）</a:t>
            </a:r>
            <a:endParaRPr lang="ja-JP" altLang="en-US" sz="2000" dirty="0"/>
          </a:p>
        </p:txBody>
      </p:sp>
    </p:spTree>
    <p:extLst>
      <p:ext uri="{BB962C8B-B14F-4D97-AF65-F5344CB8AC3E}">
        <p14:creationId xmlns:p14="http://schemas.microsoft.com/office/powerpoint/2010/main" val="276909555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fade">
                                      <p:cBhvr>
                                        <p:cTn id="10"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07628" y="173780"/>
            <a:ext cx="10515600" cy="695973"/>
          </a:xfrm>
        </p:spPr>
        <p:txBody>
          <a:bodyPr/>
          <a:lstStyle/>
          <a:p>
            <a:r>
              <a:rPr kumimoji="1" lang="ja-JP" altLang="en-US" dirty="0" smtClean="0"/>
              <a:t>平成</a:t>
            </a:r>
            <a:r>
              <a:rPr kumimoji="1" lang="en-US" altLang="ja-JP" dirty="0" smtClean="0"/>
              <a:t>14</a:t>
            </a:r>
            <a:r>
              <a:rPr kumimoji="1" lang="ja-JP" altLang="en-US" dirty="0" smtClean="0"/>
              <a:t>年と平成</a:t>
            </a:r>
            <a:r>
              <a:rPr kumimoji="1" lang="en-US" altLang="ja-JP" dirty="0" smtClean="0"/>
              <a:t>26</a:t>
            </a:r>
            <a:r>
              <a:rPr kumimoji="1" lang="ja-JP" altLang="en-US" dirty="0" smtClean="0"/>
              <a:t>年の比較</a:t>
            </a:r>
            <a:endParaRPr kumimoji="1" lang="ja-JP" altLang="en-US" dirty="0"/>
          </a:p>
        </p:txBody>
      </p:sp>
      <p:graphicFrame>
        <p:nvGraphicFramePr>
          <p:cNvPr id="7" name="コンテンツ プレースホルダー 6"/>
          <p:cNvGraphicFramePr>
            <a:graphicFrameLocks noGrp="1"/>
          </p:cNvGraphicFramePr>
          <p:nvPr>
            <p:ph idx="1"/>
            <p:extLst>
              <p:ext uri="{D42A27DB-BD31-4B8C-83A1-F6EECF244321}">
                <p14:modId xmlns:p14="http://schemas.microsoft.com/office/powerpoint/2010/main" val="131994566"/>
              </p:ext>
            </p:extLst>
          </p:nvPr>
        </p:nvGraphicFramePr>
        <p:xfrm>
          <a:off x="-278376" y="1026308"/>
          <a:ext cx="6212451" cy="5131605"/>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9" name="コンテンツ プレースホルダー 6"/>
          <p:cNvGraphicFramePr>
            <a:graphicFrameLocks/>
          </p:cNvGraphicFramePr>
          <p:nvPr>
            <p:extLst>
              <p:ext uri="{D42A27DB-BD31-4B8C-83A1-F6EECF244321}">
                <p14:modId xmlns:p14="http://schemas.microsoft.com/office/powerpoint/2010/main" val="944032912"/>
              </p:ext>
            </p:extLst>
          </p:nvPr>
        </p:nvGraphicFramePr>
        <p:xfrm>
          <a:off x="5924549" y="1026308"/>
          <a:ext cx="5836837" cy="5268447"/>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1" name="表 10"/>
          <p:cNvGraphicFramePr>
            <a:graphicFrameLocks noGrp="1"/>
          </p:cNvGraphicFramePr>
          <p:nvPr>
            <p:extLst>
              <p:ext uri="{D42A27DB-BD31-4B8C-83A1-F6EECF244321}">
                <p14:modId xmlns:p14="http://schemas.microsoft.com/office/powerpoint/2010/main" val="1129241013"/>
              </p:ext>
            </p:extLst>
          </p:nvPr>
        </p:nvGraphicFramePr>
        <p:xfrm>
          <a:off x="3966858" y="3009346"/>
          <a:ext cx="1739852" cy="1769025"/>
        </p:xfrm>
        <a:graphic>
          <a:graphicData uri="http://schemas.openxmlformats.org/drawingml/2006/table">
            <a:tbl>
              <a:tblPr>
                <a:tableStyleId>{5C22544A-7EE6-4342-B048-85BDC9FD1C3A}</a:tableStyleId>
              </a:tblPr>
              <a:tblGrid>
                <a:gridCol w="1113504"/>
                <a:gridCol w="626348"/>
              </a:tblGrid>
              <a:tr h="353805">
                <a:tc>
                  <a:txBody>
                    <a:bodyPr/>
                    <a:lstStyle/>
                    <a:p>
                      <a:pPr algn="l" fontAlgn="ctr"/>
                      <a:r>
                        <a:rPr lang="ja-JP" altLang="en-US" sz="1800" u="none" strike="noStrike" dirty="0">
                          <a:effectLst/>
                        </a:rPr>
                        <a:t>大学</a:t>
                      </a:r>
                      <a:endParaRPr lang="ja-JP" altLang="en-US" sz="18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1800" u="none" strike="noStrike" dirty="0" smtClean="0">
                          <a:effectLst/>
                        </a:rPr>
                        <a:t>235</a:t>
                      </a:r>
                      <a:r>
                        <a:rPr lang="ja-JP" altLang="en-US" sz="1800" u="none" strike="noStrike" dirty="0" smtClean="0">
                          <a:effectLst/>
                        </a:rPr>
                        <a:t>人</a:t>
                      </a:r>
                      <a:endParaRPr lang="en-US" altLang="ja-JP" sz="18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r>
              <a:tr h="353805">
                <a:tc>
                  <a:txBody>
                    <a:bodyPr/>
                    <a:lstStyle/>
                    <a:p>
                      <a:pPr algn="l" fontAlgn="ctr"/>
                      <a:r>
                        <a:rPr lang="ja-JP" altLang="en-US" sz="1800" u="none" strike="noStrike">
                          <a:effectLst/>
                        </a:rPr>
                        <a:t>専修学校</a:t>
                      </a:r>
                      <a:endParaRPr lang="ja-JP" alt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1800" u="none" strike="noStrike" dirty="0" smtClean="0">
                          <a:effectLst/>
                        </a:rPr>
                        <a:t>20</a:t>
                      </a:r>
                      <a:r>
                        <a:rPr lang="ja-JP" altLang="en-US" sz="1800" u="none" strike="noStrike" dirty="0" smtClean="0">
                          <a:effectLst/>
                        </a:rPr>
                        <a:t>人</a:t>
                      </a:r>
                      <a:endParaRPr lang="en-US" altLang="ja-JP" sz="18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r>
              <a:tr h="353805">
                <a:tc>
                  <a:txBody>
                    <a:bodyPr/>
                    <a:lstStyle/>
                    <a:p>
                      <a:pPr algn="l" fontAlgn="ctr"/>
                      <a:r>
                        <a:rPr lang="ja-JP" altLang="en-US" sz="1800" u="none" strike="noStrike">
                          <a:effectLst/>
                        </a:rPr>
                        <a:t>能開</a:t>
                      </a:r>
                      <a:endParaRPr lang="ja-JP" alt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1800" u="none" strike="noStrike" dirty="0" smtClean="0">
                          <a:effectLst/>
                        </a:rPr>
                        <a:t>49</a:t>
                      </a:r>
                      <a:r>
                        <a:rPr lang="ja-JP" altLang="en-US" sz="1800" u="none" strike="noStrike" dirty="0" smtClean="0">
                          <a:effectLst/>
                        </a:rPr>
                        <a:t>人</a:t>
                      </a:r>
                      <a:endParaRPr lang="en-US" altLang="ja-JP" sz="18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r>
              <a:tr h="353805">
                <a:tc>
                  <a:txBody>
                    <a:bodyPr/>
                    <a:lstStyle/>
                    <a:p>
                      <a:pPr algn="l" fontAlgn="ctr"/>
                      <a:r>
                        <a:rPr lang="ja-JP" altLang="en-US" sz="1800" u="none" strike="noStrike">
                          <a:effectLst/>
                        </a:rPr>
                        <a:t>就職</a:t>
                      </a:r>
                      <a:endParaRPr lang="ja-JP" alt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1800" u="none" strike="noStrike" dirty="0" smtClean="0">
                          <a:effectLst/>
                        </a:rPr>
                        <a:t>152</a:t>
                      </a:r>
                      <a:r>
                        <a:rPr lang="ja-JP" altLang="en-US" sz="1800" u="none" strike="noStrike" dirty="0" smtClean="0">
                          <a:effectLst/>
                        </a:rPr>
                        <a:t>人</a:t>
                      </a:r>
                      <a:endParaRPr lang="en-US" altLang="ja-JP" sz="18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r>
              <a:tr h="353805">
                <a:tc>
                  <a:txBody>
                    <a:bodyPr/>
                    <a:lstStyle/>
                    <a:p>
                      <a:pPr algn="l" fontAlgn="ctr"/>
                      <a:r>
                        <a:rPr lang="ja-JP" altLang="en-US" sz="1800" u="none" strike="noStrike" dirty="0">
                          <a:effectLst/>
                        </a:rPr>
                        <a:t>その他</a:t>
                      </a:r>
                      <a:endParaRPr lang="ja-JP" altLang="en-US" sz="18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1800" u="none" strike="noStrike" dirty="0" smtClean="0">
                          <a:effectLst/>
                        </a:rPr>
                        <a:t>63</a:t>
                      </a:r>
                      <a:r>
                        <a:rPr lang="ja-JP" altLang="en-US" sz="1800" u="none" strike="noStrike" dirty="0" smtClean="0">
                          <a:effectLst/>
                        </a:rPr>
                        <a:t>人</a:t>
                      </a:r>
                      <a:endParaRPr lang="en-US" altLang="ja-JP" sz="18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r>
            </a:tbl>
          </a:graphicData>
        </a:graphic>
      </p:graphicFrame>
      <p:graphicFrame>
        <p:nvGraphicFramePr>
          <p:cNvPr id="12" name="表 11"/>
          <p:cNvGraphicFramePr>
            <a:graphicFrameLocks noGrp="1"/>
          </p:cNvGraphicFramePr>
          <p:nvPr>
            <p:extLst>
              <p:ext uri="{D42A27DB-BD31-4B8C-83A1-F6EECF244321}">
                <p14:modId xmlns:p14="http://schemas.microsoft.com/office/powerpoint/2010/main" val="1768259927"/>
              </p:ext>
            </p:extLst>
          </p:nvPr>
        </p:nvGraphicFramePr>
        <p:xfrm>
          <a:off x="9802105" y="3011005"/>
          <a:ext cx="1785296" cy="1842215"/>
        </p:xfrm>
        <a:graphic>
          <a:graphicData uri="http://schemas.openxmlformats.org/drawingml/2006/table">
            <a:tbl>
              <a:tblPr>
                <a:tableStyleId>{5C22544A-7EE6-4342-B048-85BDC9FD1C3A}</a:tableStyleId>
              </a:tblPr>
              <a:tblGrid>
                <a:gridCol w="1124154"/>
                <a:gridCol w="661142"/>
              </a:tblGrid>
              <a:tr h="368443">
                <a:tc>
                  <a:txBody>
                    <a:bodyPr/>
                    <a:lstStyle/>
                    <a:p>
                      <a:pPr algn="l" fontAlgn="ctr"/>
                      <a:r>
                        <a:rPr lang="ja-JP" altLang="en-US" sz="1800" u="none" strike="noStrike" dirty="0">
                          <a:effectLst/>
                        </a:rPr>
                        <a:t>大学</a:t>
                      </a:r>
                      <a:endParaRPr lang="ja-JP" altLang="en-US" sz="18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1800" u="none" strike="noStrike" dirty="0" smtClean="0">
                          <a:effectLst/>
                        </a:rPr>
                        <a:t>177</a:t>
                      </a:r>
                      <a:r>
                        <a:rPr lang="ja-JP" altLang="en-US" sz="1800" u="none" strike="noStrike" dirty="0" smtClean="0">
                          <a:effectLst/>
                        </a:rPr>
                        <a:t>人</a:t>
                      </a:r>
                      <a:endParaRPr lang="en-US" altLang="ja-JP" sz="18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r>
              <a:tr h="368443">
                <a:tc>
                  <a:txBody>
                    <a:bodyPr/>
                    <a:lstStyle/>
                    <a:p>
                      <a:pPr algn="l" fontAlgn="ctr"/>
                      <a:r>
                        <a:rPr lang="ja-JP" altLang="en-US" sz="1800" u="none" strike="noStrike">
                          <a:effectLst/>
                        </a:rPr>
                        <a:t>専修学校</a:t>
                      </a:r>
                      <a:endParaRPr lang="ja-JP" alt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1800" u="none" strike="noStrike" dirty="0" smtClean="0">
                          <a:effectLst/>
                        </a:rPr>
                        <a:t>10</a:t>
                      </a:r>
                      <a:r>
                        <a:rPr lang="ja-JP" altLang="en-US" sz="1800" u="none" strike="noStrike" dirty="0" smtClean="0">
                          <a:effectLst/>
                        </a:rPr>
                        <a:t>人</a:t>
                      </a:r>
                      <a:endParaRPr lang="en-US" altLang="ja-JP" sz="18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r>
              <a:tr h="368443">
                <a:tc>
                  <a:txBody>
                    <a:bodyPr/>
                    <a:lstStyle/>
                    <a:p>
                      <a:pPr algn="l" fontAlgn="ctr"/>
                      <a:r>
                        <a:rPr lang="ja-JP" altLang="en-US" sz="1800" u="none" strike="noStrike">
                          <a:effectLst/>
                        </a:rPr>
                        <a:t>能開</a:t>
                      </a:r>
                      <a:endParaRPr lang="ja-JP" alt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1800" u="none" strike="noStrike" dirty="0" smtClean="0">
                          <a:effectLst/>
                        </a:rPr>
                        <a:t>15</a:t>
                      </a:r>
                      <a:r>
                        <a:rPr lang="ja-JP" altLang="en-US" sz="1800" u="none" strike="noStrike" dirty="0" smtClean="0">
                          <a:effectLst/>
                        </a:rPr>
                        <a:t>人</a:t>
                      </a:r>
                      <a:endParaRPr lang="en-US" altLang="ja-JP" sz="18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r>
              <a:tr h="368443">
                <a:tc>
                  <a:txBody>
                    <a:bodyPr/>
                    <a:lstStyle/>
                    <a:p>
                      <a:pPr algn="l" fontAlgn="ctr"/>
                      <a:r>
                        <a:rPr lang="ja-JP" altLang="en-US" sz="1800" u="none" strike="noStrike">
                          <a:effectLst/>
                        </a:rPr>
                        <a:t>就職</a:t>
                      </a:r>
                      <a:endParaRPr lang="ja-JP" alt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1800" u="none" strike="noStrike" dirty="0" smtClean="0">
                          <a:effectLst/>
                        </a:rPr>
                        <a:t>159</a:t>
                      </a:r>
                      <a:r>
                        <a:rPr lang="ja-JP" altLang="en-US" sz="1800" u="none" strike="noStrike" dirty="0" smtClean="0">
                          <a:effectLst/>
                        </a:rPr>
                        <a:t>人</a:t>
                      </a:r>
                      <a:endParaRPr lang="en-US" altLang="ja-JP" sz="18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r>
              <a:tr h="368443">
                <a:tc>
                  <a:txBody>
                    <a:bodyPr/>
                    <a:lstStyle/>
                    <a:p>
                      <a:pPr algn="l" fontAlgn="ctr"/>
                      <a:r>
                        <a:rPr lang="ja-JP" altLang="en-US" sz="1800" u="none" strike="noStrike">
                          <a:effectLst/>
                        </a:rPr>
                        <a:t>その他</a:t>
                      </a:r>
                      <a:endParaRPr lang="ja-JP" altLang="en-US" sz="1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1800" u="none" strike="noStrike" dirty="0" smtClean="0">
                          <a:effectLst/>
                        </a:rPr>
                        <a:t>78</a:t>
                      </a:r>
                      <a:r>
                        <a:rPr lang="ja-JP" altLang="en-US" sz="1800" u="none" strike="noStrike" dirty="0" smtClean="0">
                          <a:effectLst/>
                        </a:rPr>
                        <a:t>人</a:t>
                      </a:r>
                      <a:endParaRPr lang="en-US" altLang="ja-JP" sz="18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r>
            </a:tbl>
          </a:graphicData>
        </a:graphic>
      </p:graphicFrame>
      <p:sp>
        <p:nvSpPr>
          <p:cNvPr id="13" name="テキスト ボックス 12"/>
          <p:cNvSpPr txBox="1"/>
          <p:nvPr/>
        </p:nvSpPr>
        <p:spPr>
          <a:xfrm>
            <a:off x="703134" y="6426835"/>
            <a:ext cx="10785732" cy="307777"/>
          </a:xfrm>
          <a:prstGeom prst="rect">
            <a:avLst/>
          </a:prstGeom>
          <a:noFill/>
        </p:spPr>
        <p:txBody>
          <a:bodyPr wrap="square" rtlCol="0">
            <a:spAutoFit/>
          </a:bodyPr>
          <a:lstStyle/>
          <a:p>
            <a:pPr algn="ctr"/>
            <a:r>
              <a:rPr lang="ja-JP" altLang="en-US" sz="1400" dirty="0" smtClean="0"/>
              <a:t>文部科学省，学校基本調査「初等中等教育機関・専修学校・各種学校＞卒業後の状況調査＞特別支援学校（高等部）</a:t>
            </a:r>
            <a:r>
              <a:rPr lang="en-US" altLang="ja-JP" sz="1400" dirty="0" smtClean="0"/>
              <a:t>EXCEL</a:t>
            </a:r>
            <a:r>
              <a:rPr lang="ja-JP" altLang="en-US" sz="1400" dirty="0" smtClean="0"/>
              <a:t>データ」をグラフ化</a:t>
            </a:r>
            <a:endParaRPr kumimoji="1" lang="ja-JP" altLang="en-US" sz="1400" dirty="0"/>
          </a:p>
        </p:txBody>
      </p:sp>
    </p:spTree>
    <p:extLst>
      <p:ext uri="{BB962C8B-B14F-4D97-AF65-F5344CB8AC3E}">
        <p14:creationId xmlns:p14="http://schemas.microsoft.com/office/powerpoint/2010/main" val="118552840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fade">
                                      <p:cBhvr>
                                        <p:cTn id="12"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9" grpId="0">
        <p:bldAsOne/>
      </p:bldGraphic>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サブタイトル 2"/>
          <p:cNvSpPr>
            <a:spLocks noGrp="1"/>
          </p:cNvSpPr>
          <p:nvPr>
            <p:ph type="title"/>
          </p:nvPr>
        </p:nvSpPr>
        <p:spPr>
          <a:xfrm>
            <a:off x="1141878" y="2297928"/>
            <a:ext cx="10515600" cy="1325563"/>
          </a:xfrm>
        </p:spPr>
        <p:txBody>
          <a:bodyPr>
            <a:normAutofit fontScale="90000"/>
          </a:bodyPr>
          <a:lstStyle/>
          <a:p>
            <a:r>
              <a:rPr lang="ja-JP" altLang="en-US" sz="3200" dirty="0" smtClean="0"/>
              <a:t>作成</a:t>
            </a:r>
            <a:r>
              <a:rPr kumimoji="1" lang="ja-JP" altLang="en-US" sz="3200" dirty="0" smtClean="0"/>
              <a:t>：</a:t>
            </a:r>
            <a:r>
              <a:rPr kumimoji="1" lang="ja-JP" altLang="en-US" sz="3200" dirty="0" smtClean="0"/>
              <a:t>宮町　悦信（</a:t>
            </a:r>
            <a:r>
              <a:rPr kumimoji="1" lang="en-US" altLang="ja-JP" sz="3200" dirty="0" smtClean="0"/>
              <a:t>2015</a:t>
            </a:r>
            <a:r>
              <a:rPr kumimoji="1" lang="ja-JP" altLang="en-US" sz="3200" dirty="0" smtClean="0"/>
              <a:t>年</a:t>
            </a:r>
            <a:r>
              <a:rPr kumimoji="1" lang="ja-JP" altLang="en-US" sz="3200" dirty="0" smtClean="0"/>
              <a:t>）</a:t>
            </a:r>
            <a:r>
              <a:rPr kumimoji="1" lang="en-US" altLang="ja-JP" sz="3200" dirty="0" smtClean="0"/>
              <a:t/>
            </a:r>
            <a:br>
              <a:rPr kumimoji="1" lang="en-US" altLang="ja-JP" sz="3200" dirty="0" smtClean="0"/>
            </a:br>
            <a:endParaRPr kumimoji="1" lang="en-US" altLang="ja-JP" sz="3200" dirty="0" smtClean="0"/>
          </a:p>
          <a:p>
            <a:r>
              <a:rPr lang="ja-JP" altLang="en-US" sz="3200" dirty="0" smtClean="0"/>
              <a:t>編集</a:t>
            </a:r>
            <a:r>
              <a:rPr lang="ja-JP" altLang="en-US" sz="3200" dirty="0" smtClean="0"/>
              <a:t>：</a:t>
            </a:r>
            <a:r>
              <a:rPr lang="ja-JP" altLang="en-US" sz="3200" dirty="0" smtClean="0"/>
              <a:t>筑波技術大学</a:t>
            </a:r>
            <a:r>
              <a:rPr lang="ja-JP" altLang="en-US" sz="3200" dirty="0" smtClean="0"/>
              <a:t>ろう</a:t>
            </a:r>
            <a:r>
              <a:rPr lang="ja-JP" altLang="en-US" sz="3200" dirty="0" smtClean="0"/>
              <a:t>者学教育コンテンツ開発取組担当</a:t>
            </a:r>
            <a:endParaRPr kumimoji="1" lang="ja-JP" altLang="en-US" sz="3200" dirty="0"/>
          </a:p>
        </p:txBody>
      </p:sp>
    </p:spTree>
    <p:extLst>
      <p:ext uri="{BB962C8B-B14F-4D97-AF65-F5344CB8AC3E}">
        <p14:creationId xmlns:p14="http://schemas.microsoft.com/office/powerpoint/2010/main" val="32037762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角丸四角形 3"/>
          <p:cNvSpPr/>
          <p:nvPr/>
        </p:nvSpPr>
        <p:spPr>
          <a:xfrm>
            <a:off x="764059" y="1755441"/>
            <a:ext cx="1262449" cy="560173"/>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kumimoji="1" lang="ja-JP" altLang="en-US"/>
          </a:p>
        </p:txBody>
      </p:sp>
      <p:sp>
        <p:nvSpPr>
          <p:cNvPr id="2" name="タイトル 1"/>
          <p:cNvSpPr>
            <a:spLocks noGrp="1"/>
          </p:cNvSpPr>
          <p:nvPr>
            <p:ph type="title"/>
          </p:nvPr>
        </p:nvSpPr>
        <p:spPr/>
        <p:txBody>
          <a:bodyPr/>
          <a:lstStyle/>
          <a:p>
            <a:r>
              <a:rPr kumimoji="1" lang="ja-JP" altLang="en-US" dirty="0" smtClean="0"/>
              <a:t>戦前のろう者と就労</a:t>
            </a:r>
            <a:endParaRPr kumimoji="1" lang="ja-JP" altLang="en-US" dirty="0"/>
          </a:p>
        </p:txBody>
      </p:sp>
      <p:sp>
        <p:nvSpPr>
          <p:cNvPr id="3" name="コンテンツ プレースホルダー 2"/>
          <p:cNvSpPr>
            <a:spLocks noGrp="1"/>
          </p:cNvSpPr>
          <p:nvPr>
            <p:ph idx="1"/>
          </p:nvPr>
        </p:nvSpPr>
        <p:spPr/>
        <p:txBody>
          <a:bodyPr/>
          <a:lstStyle/>
          <a:p>
            <a:pPr marL="0" indent="0">
              <a:buNone/>
            </a:pPr>
            <a:r>
              <a:rPr kumimoji="1" lang="ja-JP" altLang="en-US" dirty="0" smtClean="0"/>
              <a:t>働き口</a:t>
            </a:r>
            <a:endParaRPr kumimoji="1" lang="en-US" altLang="ja-JP" dirty="0" smtClean="0"/>
          </a:p>
          <a:p>
            <a:pPr marL="0" indent="0">
              <a:buNone/>
            </a:pPr>
            <a:r>
              <a:rPr kumimoji="1" lang="ja-JP" altLang="en-US" dirty="0" smtClean="0"/>
              <a:t>農業や漁業，家事手伝い</a:t>
            </a:r>
            <a:endParaRPr kumimoji="1" lang="en-US" altLang="ja-JP" dirty="0" smtClean="0"/>
          </a:p>
          <a:p>
            <a:pPr marL="0" indent="0">
              <a:buNone/>
            </a:pPr>
            <a:r>
              <a:rPr lang="ja-JP" altLang="en-US" dirty="0" smtClean="0"/>
              <a:t>畳職人，下駄職人，被服関係の仕事</a:t>
            </a:r>
            <a:endParaRPr lang="en-US" altLang="ja-JP" dirty="0" smtClean="0"/>
          </a:p>
          <a:p>
            <a:pPr marL="0" indent="0">
              <a:buNone/>
            </a:pPr>
            <a:endParaRPr kumimoji="1" lang="en-US" altLang="ja-JP" dirty="0"/>
          </a:p>
          <a:p>
            <a:pPr marL="0" indent="0">
              <a:buNone/>
            </a:pPr>
            <a:endParaRPr kumimoji="1" lang="ja-JP" altLang="en-US" dirty="0"/>
          </a:p>
        </p:txBody>
      </p:sp>
      <p:sp>
        <p:nvSpPr>
          <p:cNvPr id="6" name="テキスト ボックス 5"/>
          <p:cNvSpPr txBox="1"/>
          <p:nvPr/>
        </p:nvSpPr>
        <p:spPr>
          <a:xfrm>
            <a:off x="2026507" y="3635290"/>
            <a:ext cx="7652951" cy="523220"/>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ja-JP" altLang="en-US" sz="2800" dirty="0"/>
              <a:t>⇒収入が低いため，家族と同居＝</a:t>
            </a:r>
            <a:r>
              <a:rPr lang="ja-JP" altLang="en-US" sz="2800" dirty="0">
                <a:solidFill>
                  <a:srgbClr val="FF0000"/>
                </a:solidFill>
              </a:rPr>
              <a:t>自立</a:t>
            </a:r>
            <a:r>
              <a:rPr lang="ja-JP" altLang="en-US" sz="2800" dirty="0" smtClean="0">
                <a:solidFill>
                  <a:srgbClr val="FF0000"/>
                </a:solidFill>
              </a:rPr>
              <a:t>できない</a:t>
            </a:r>
            <a:endParaRPr kumimoji="1" lang="ja-JP" altLang="en-US" dirty="0">
              <a:solidFill>
                <a:srgbClr val="FF0000"/>
              </a:solidFill>
            </a:endParaRPr>
          </a:p>
        </p:txBody>
      </p:sp>
      <p:grpSp>
        <p:nvGrpSpPr>
          <p:cNvPr id="9" name="グループ化 8"/>
          <p:cNvGrpSpPr/>
          <p:nvPr/>
        </p:nvGrpSpPr>
        <p:grpSpPr>
          <a:xfrm>
            <a:off x="2026507" y="4488800"/>
            <a:ext cx="7652951" cy="1530704"/>
            <a:chOff x="838199" y="4068669"/>
            <a:chExt cx="7652951" cy="1530704"/>
          </a:xfrm>
        </p:grpSpPr>
        <p:sp>
          <p:nvSpPr>
            <p:cNvPr id="7" name="下矢印 6"/>
            <p:cNvSpPr/>
            <p:nvPr/>
          </p:nvSpPr>
          <p:spPr>
            <a:xfrm>
              <a:off x="905132" y="4068669"/>
              <a:ext cx="650789" cy="593125"/>
            </a:xfrm>
            <a:prstGeom prst="down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kumimoji="1" lang="ja-JP" altLang="en-US"/>
            </a:p>
          </p:txBody>
        </p:sp>
        <p:sp>
          <p:nvSpPr>
            <p:cNvPr id="8" name="テキスト ボックス 7"/>
            <p:cNvSpPr txBox="1"/>
            <p:nvPr/>
          </p:nvSpPr>
          <p:spPr>
            <a:xfrm>
              <a:off x="838199" y="4799154"/>
              <a:ext cx="7652951" cy="800219"/>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ja-JP" altLang="en-US" sz="2800" dirty="0" smtClean="0"/>
                <a:t>積極的な職業教育開始⇒「手に職」</a:t>
              </a:r>
              <a:endParaRPr lang="en-US" altLang="ja-JP" sz="2800" dirty="0" smtClean="0"/>
            </a:p>
            <a:p>
              <a:r>
                <a:rPr kumimoji="1" lang="ja-JP" altLang="en-US" dirty="0" smtClean="0">
                  <a:solidFill>
                    <a:srgbClr val="FF0000"/>
                  </a:solidFill>
                </a:rPr>
                <a:t>　　　　　　　　　　　　　　　　　　　　　　　　　　図画，裁縫，木工，印刷技術等</a:t>
              </a:r>
              <a:endParaRPr kumimoji="1" lang="ja-JP" altLang="en-US" dirty="0">
                <a:solidFill>
                  <a:srgbClr val="FF0000"/>
                </a:solidFill>
              </a:endParaRPr>
            </a:p>
          </p:txBody>
        </p:sp>
      </p:grpSp>
      <p:sp>
        <p:nvSpPr>
          <p:cNvPr id="10" name="角丸四角形 9"/>
          <p:cNvSpPr/>
          <p:nvPr/>
        </p:nvSpPr>
        <p:spPr>
          <a:xfrm>
            <a:off x="9870986" y="3281525"/>
            <a:ext cx="1993557" cy="296562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コンテンツ プレースホルダー 2"/>
          <p:cNvSpPr txBox="1">
            <a:spLocks/>
          </p:cNvSpPr>
          <p:nvPr/>
        </p:nvSpPr>
        <p:spPr>
          <a:xfrm>
            <a:off x="10133567" y="3570588"/>
            <a:ext cx="2168611" cy="2634221"/>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r>
              <a:rPr lang="ja-JP" altLang="en-US" dirty="0" smtClean="0">
                <a:solidFill>
                  <a:schemeClr val="bg1"/>
                </a:solidFill>
              </a:rPr>
              <a:t>普通科</a:t>
            </a:r>
            <a:endParaRPr lang="en-US" altLang="ja-JP" dirty="0" smtClean="0">
              <a:solidFill>
                <a:schemeClr val="bg1"/>
              </a:solidFill>
            </a:endParaRPr>
          </a:p>
          <a:p>
            <a:r>
              <a:rPr lang="ja-JP" altLang="en-US" dirty="0" smtClean="0">
                <a:solidFill>
                  <a:schemeClr val="bg1"/>
                </a:solidFill>
              </a:rPr>
              <a:t>教養科</a:t>
            </a:r>
            <a:endParaRPr lang="en-US" altLang="ja-JP" dirty="0" smtClean="0">
              <a:solidFill>
                <a:schemeClr val="bg1"/>
              </a:solidFill>
            </a:endParaRPr>
          </a:p>
          <a:p>
            <a:r>
              <a:rPr lang="ja-JP" altLang="en-US" dirty="0" smtClean="0">
                <a:solidFill>
                  <a:schemeClr val="bg1"/>
                </a:solidFill>
              </a:rPr>
              <a:t>理容科</a:t>
            </a:r>
            <a:endParaRPr lang="en-US" altLang="ja-JP" dirty="0" smtClean="0">
              <a:solidFill>
                <a:schemeClr val="bg1"/>
              </a:solidFill>
            </a:endParaRPr>
          </a:p>
          <a:p>
            <a:r>
              <a:rPr lang="ja-JP" altLang="en-US" dirty="0" smtClean="0">
                <a:solidFill>
                  <a:schemeClr val="bg1"/>
                </a:solidFill>
              </a:rPr>
              <a:t>印刷科</a:t>
            </a:r>
            <a:endParaRPr lang="en-US" altLang="ja-JP" dirty="0" smtClean="0">
              <a:solidFill>
                <a:schemeClr val="bg1"/>
              </a:solidFill>
            </a:endParaRPr>
          </a:p>
          <a:p>
            <a:r>
              <a:rPr lang="ja-JP" altLang="en-US" dirty="0" smtClean="0">
                <a:solidFill>
                  <a:schemeClr val="bg1"/>
                </a:solidFill>
              </a:rPr>
              <a:t>被服科</a:t>
            </a:r>
            <a:endParaRPr lang="ja-JP" altLang="en-US" dirty="0">
              <a:solidFill>
                <a:schemeClr val="bg1"/>
              </a:solidFill>
            </a:endParaRPr>
          </a:p>
        </p:txBody>
      </p:sp>
    </p:spTree>
    <p:extLst>
      <p:ext uri="{BB962C8B-B14F-4D97-AF65-F5344CB8AC3E}">
        <p14:creationId xmlns:p14="http://schemas.microsoft.com/office/powerpoint/2010/main" val="142977078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fade">
                                      <p:cBhvr>
                                        <p:cTn id="17" dur="500"/>
                                        <p:tgtEl>
                                          <p:spTgt spid="10"/>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11"/>
                                        </p:tgtEl>
                                        <p:attrNameLst>
                                          <p:attrName>style.visibility</p:attrName>
                                        </p:attrNameLst>
                                      </p:cBhvr>
                                      <p:to>
                                        <p:strVal val="visible"/>
                                      </p:to>
                                    </p:set>
                                    <p:animEffect transition="in" filter="fade">
                                      <p:cBhvr>
                                        <p:cTn id="20"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10" grpId="0" animBg="1"/>
      <p:bldP spid="11"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戦後のろう者と就労</a:t>
            </a:r>
            <a:endParaRPr kumimoji="1" lang="ja-JP" altLang="en-US" dirty="0"/>
          </a:p>
        </p:txBody>
      </p:sp>
      <p:sp>
        <p:nvSpPr>
          <p:cNvPr id="3" name="コンテンツ プレースホルダ 2"/>
          <p:cNvSpPr>
            <a:spLocks noGrp="1"/>
          </p:cNvSpPr>
          <p:nvPr>
            <p:ph idx="1"/>
          </p:nvPr>
        </p:nvSpPr>
        <p:spPr/>
        <p:txBody>
          <a:bodyPr>
            <a:normAutofit lnSpcReduction="10000"/>
          </a:bodyPr>
          <a:lstStyle/>
          <a:p>
            <a:pPr marL="0" indent="0">
              <a:buNone/>
            </a:pPr>
            <a:r>
              <a:rPr lang="ja-JP" altLang="en-US" dirty="0" smtClean="0"/>
              <a:t>＜障害者</a:t>
            </a:r>
            <a:r>
              <a:rPr lang="ja-JP" altLang="en-US" dirty="0"/>
              <a:t>の雇用の促進等に関する</a:t>
            </a:r>
            <a:r>
              <a:rPr lang="ja-JP" altLang="en-US" dirty="0" smtClean="0"/>
              <a:t>法律＞</a:t>
            </a:r>
            <a:endParaRPr kumimoji="1" lang="en-US" altLang="ja-JP" dirty="0" smtClean="0"/>
          </a:p>
          <a:p>
            <a:r>
              <a:rPr kumimoji="1" lang="en-US" altLang="ja-JP" dirty="0" smtClean="0"/>
              <a:t>1960</a:t>
            </a:r>
            <a:r>
              <a:rPr kumimoji="1" lang="ja-JP" altLang="en-US" dirty="0" smtClean="0"/>
              <a:t>年　</a:t>
            </a:r>
            <a:r>
              <a:rPr kumimoji="1" lang="ja-JP" altLang="en-US" dirty="0" smtClean="0">
                <a:solidFill>
                  <a:srgbClr val="FF0000"/>
                </a:solidFill>
              </a:rPr>
              <a:t>身体障害者雇用促進法</a:t>
            </a:r>
            <a:r>
              <a:rPr kumimoji="1" lang="ja-JP" altLang="en-US" dirty="0" smtClean="0"/>
              <a:t>　制定</a:t>
            </a:r>
            <a:endParaRPr kumimoji="1" lang="en-US" altLang="ja-JP" dirty="0" smtClean="0"/>
          </a:p>
          <a:p>
            <a:r>
              <a:rPr kumimoji="1" lang="en-US" altLang="ja-JP" dirty="0" smtClean="0"/>
              <a:t>1976</a:t>
            </a:r>
            <a:r>
              <a:rPr kumimoji="1" lang="ja-JP" altLang="en-US" dirty="0" smtClean="0"/>
              <a:t>年　身体障害者の雇用が偽業主の義務になる</a:t>
            </a:r>
            <a:endParaRPr kumimoji="1" lang="en-US" altLang="ja-JP" dirty="0" smtClean="0"/>
          </a:p>
          <a:p>
            <a:r>
              <a:rPr kumimoji="1" lang="en-US" altLang="ja-JP" dirty="0" smtClean="0"/>
              <a:t>1987</a:t>
            </a:r>
            <a:r>
              <a:rPr kumimoji="1" lang="ja-JP" altLang="en-US" dirty="0" smtClean="0"/>
              <a:t>年　名称が</a:t>
            </a:r>
            <a:r>
              <a:rPr kumimoji="1" lang="ja-JP" altLang="en-US" dirty="0" smtClean="0">
                <a:solidFill>
                  <a:srgbClr val="FF0000"/>
                </a:solidFill>
              </a:rPr>
              <a:t>障害者の雇用の促進等に関する法律</a:t>
            </a:r>
            <a:r>
              <a:rPr kumimoji="1" lang="ja-JP" altLang="en-US" dirty="0" smtClean="0"/>
              <a:t>に改称</a:t>
            </a:r>
            <a:endParaRPr lang="en-US" altLang="ja-JP" dirty="0"/>
          </a:p>
          <a:p>
            <a:r>
              <a:rPr kumimoji="1" lang="en-US" altLang="ja-JP" dirty="0" smtClean="0"/>
              <a:t>1997</a:t>
            </a:r>
            <a:r>
              <a:rPr kumimoji="1" lang="ja-JP" altLang="en-US" dirty="0" smtClean="0"/>
              <a:t>年　知的障害者の今日も事業主の義務となる</a:t>
            </a:r>
            <a:endParaRPr kumimoji="1" lang="en-US" altLang="ja-JP" dirty="0" smtClean="0"/>
          </a:p>
          <a:p>
            <a:r>
              <a:rPr kumimoji="1" lang="en-US" altLang="ja-JP" dirty="0" smtClean="0"/>
              <a:t>2006</a:t>
            </a:r>
            <a:r>
              <a:rPr kumimoji="1" lang="ja-JP" altLang="en-US" dirty="0" smtClean="0"/>
              <a:t>年　精神障害者も対象となる</a:t>
            </a:r>
            <a:endParaRPr kumimoji="1" lang="en-US" altLang="ja-JP" dirty="0" smtClean="0"/>
          </a:p>
          <a:p>
            <a:endParaRPr lang="en-US" altLang="ja-JP" dirty="0"/>
          </a:p>
          <a:p>
            <a:pPr marL="0" indent="0">
              <a:buNone/>
            </a:pPr>
            <a:r>
              <a:rPr kumimoji="1" lang="ja-JP" altLang="en-US" sz="2400" dirty="0" smtClean="0"/>
              <a:t>全ての事業主は，適当な雇用の場を与えることに努めなければならない。</a:t>
            </a:r>
            <a:endParaRPr kumimoji="1" lang="en-US" altLang="ja-JP" sz="2400" dirty="0" smtClean="0"/>
          </a:p>
          <a:p>
            <a:pPr marL="0" indent="0">
              <a:buNone/>
            </a:pPr>
            <a:r>
              <a:rPr kumimoji="1" lang="ja-JP" altLang="en-US" sz="2400" dirty="0" smtClean="0"/>
              <a:t>職業生活において自立することを促進し，障害者の職業の安定を図ることが目的</a:t>
            </a:r>
            <a:endParaRPr kumimoji="1" lang="en-US" altLang="ja-JP" sz="2400" dirty="0" smtClean="0"/>
          </a:p>
          <a:p>
            <a:pPr marL="0" indent="0">
              <a:buNone/>
            </a:pPr>
            <a:endParaRPr lang="en-US" altLang="ja-JP" dirty="0"/>
          </a:p>
          <a:p>
            <a:pPr marL="0" indent="0">
              <a:buNone/>
            </a:pPr>
            <a:endParaRPr kumimoji="1" lang="en-US" altLang="ja-JP" dirty="0" smtClean="0"/>
          </a:p>
        </p:txBody>
      </p:sp>
      <p:sp>
        <p:nvSpPr>
          <p:cNvPr id="4" name="テキスト ボックス 3"/>
          <p:cNvSpPr txBox="1"/>
          <p:nvPr/>
        </p:nvSpPr>
        <p:spPr>
          <a:xfrm>
            <a:off x="7466055" y="1825625"/>
            <a:ext cx="4206962" cy="830997"/>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pPr algn="ctr"/>
            <a:r>
              <a:rPr kumimoji="1" lang="ja-JP" altLang="en-US" sz="2400" dirty="0" smtClean="0">
                <a:solidFill>
                  <a:schemeClr val="tx1"/>
                </a:solidFill>
              </a:rPr>
              <a:t>様々な要因との関連をまとめ，</a:t>
            </a:r>
            <a:endParaRPr kumimoji="1" lang="en-US" altLang="ja-JP" sz="2400" dirty="0" smtClean="0">
              <a:solidFill>
                <a:schemeClr val="tx1"/>
              </a:solidFill>
            </a:endParaRPr>
          </a:p>
          <a:p>
            <a:pPr algn="ctr"/>
            <a:r>
              <a:rPr kumimoji="1" lang="ja-JP" altLang="en-US" sz="2400" dirty="0" smtClean="0">
                <a:solidFill>
                  <a:srgbClr val="FF0000"/>
                </a:solidFill>
              </a:rPr>
              <a:t>年表を作成</a:t>
            </a:r>
            <a:r>
              <a:rPr kumimoji="1" lang="ja-JP" altLang="en-US" sz="2400" dirty="0" smtClean="0">
                <a:solidFill>
                  <a:schemeClr val="tx1"/>
                </a:solidFill>
              </a:rPr>
              <a:t>して提示</a:t>
            </a:r>
            <a:endParaRPr kumimoji="1" lang="ja-JP" altLang="en-US" sz="2400" dirty="0">
              <a:solidFill>
                <a:schemeClr val="tx1"/>
              </a:solidFill>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戦後のろう者と就労</a:t>
            </a:r>
            <a:endParaRPr kumimoji="1" lang="ja-JP" altLang="en-US" dirty="0"/>
          </a:p>
        </p:txBody>
      </p:sp>
      <p:sp>
        <p:nvSpPr>
          <p:cNvPr id="3" name="コンテンツ プレースホルダ 2"/>
          <p:cNvSpPr>
            <a:spLocks noGrp="1"/>
          </p:cNvSpPr>
          <p:nvPr>
            <p:ph idx="1"/>
          </p:nvPr>
        </p:nvSpPr>
        <p:spPr>
          <a:xfrm>
            <a:off x="838200" y="1825624"/>
            <a:ext cx="10515600" cy="4918075"/>
          </a:xfrm>
        </p:spPr>
        <p:txBody>
          <a:bodyPr>
            <a:normAutofit lnSpcReduction="10000"/>
          </a:bodyPr>
          <a:lstStyle/>
          <a:p>
            <a:pPr>
              <a:buNone/>
            </a:pPr>
            <a:r>
              <a:rPr lang="ja-JP" altLang="en-US" dirty="0">
                <a:solidFill>
                  <a:srgbClr val="FF0000"/>
                </a:solidFill>
              </a:rPr>
              <a:t>障害者の雇用の促進等に関する法律</a:t>
            </a:r>
            <a:endParaRPr lang="en-US" altLang="ja-JP" dirty="0" smtClean="0"/>
          </a:p>
          <a:p>
            <a:pPr>
              <a:buNone/>
            </a:pPr>
            <a:r>
              <a:rPr lang="ja-JP" altLang="en-US" dirty="0" smtClean="0"/>
              <a:t>一定数の割合を雇わなければならない</a:t>
            </a:r>
            <a:endParaRPr lang="en-US" altLang="ja-JP" dirty="0"/>
          </a:p>
          <a:p>
            <a:pPr>
              <a:buNone/>
            </a:pPr>
            <a:endParaRPr lang="en-US" altLang="ja-JP" dirty="0" smtClean="0"/>
          </a:p>
          <a:p>
            <a:pPr>
              <a:buNone/>
            </a:pPr>
            <a:r>
              <a:rPr kumimoji="1" lang="ja-JP" altLang="en-US" dirty="0" smtClean="0"/>
              <a:t>違反者に対しては</a:t>
            </a:r>
            <a:endParaRPr kumimoji="1" lang="en-US" altLang="ja-JP" dirty="0" smtClean="0"/>
          </a:p>
          <a:p>
            <a:pPr>
              <a:buNone/>
            </a:pPr>
            <a:r>
              <a:rPr lang="ja-JP" altLang="en-US" dirty="0" smtClean="0"/>
              <a:t>・雇用納付金を徴収（不足する数</a:t>
            </a:r>
            <a:r>
              <a:rPr lang="en-US" altLang="ja-JP" dirty="0" smtClean="0"/>
              <a:t>1</a:t>
            </a:r>
            <a:r>
              <a:rPr lang="ja-JP" altLang="en-US" dirty="0" smtClean="0"/>
              <a:t>人につき月額</a:t>
            </a:r>
            <a:r>
              <a:rPr lang="en-US" altLang="ja-JP" dirty="0" smtClean="0"/>
              <a:t>50,000</a:t>
            </a:r>
            <a:r>
              <a:rPr lang="ja-JP" altLang="en-US" dirty="0" smtClean="0"/>
              <a:t>円）</a:t>
            </a:r>
            <a:endParaRPr lang="en-US" altLang="ja-JP" dirty="0" smtClean="0"/>
          </a:p>
          <a:p>
            <a:pPr>
              <a:buNone/>
            </a:pPr>
            <a:r>
              <a:rPr kumimoji="1" lang="ja-JP" altLang="en-US" dirty="0" smtClean="0"/>
              <a:t>・障害者雇用促進に向けた計画の提出</a:t>
            </a:r>
            <a:endParaRPr kumimoji="1" lang="en-US" altLang="ja-JP" dirty="0" smtClean="0"/>
          </a:p>
          <a:p>
            <a:pPr>
              <a:buNone/>
            </a:pPr>
            <a:endParaRPr lang="en-US" altLang="ja-JP" dirty="0"/>
          </a:p>
          <a:p>
            <a:pPr>
              <a:buNone/>
            </a:pPr>
            <a:r>
              <a:rPr kumimoji="1" lang="ja-JP" altLang="en-US" dirty="0" smtClean="0"/>
              <a:t>法定雇用率を達成している事業主に対しては</a:t>
            </a:r>
            <a:endParaRPr kumimoji="1" lang="en-US" altLang="ja-JP" dirty="0" smtClean="0"/>
          </a:p>
          <a:p>
            <a:pPr>
              <a:buNone/>
            </a:pPr>
            <a:r>
              <a:rPr kumimoji="1" lang="ja-JP" altLang="en-US" dirty="0" smtClean="0"/>
              <a:t>・障害者雇用調整金を支給（超える数</a:t>
            </a:r>
            <a:r>
              <a:rPr kumimoji="1" lang="en-US" altLang="ja-JP" dirty="0" smtClean="0"/>
              <a:t>1</a:t>
            </a:r>
            <a:r>
              <a:rPr kumimoji="1" lang="ja-JP" altLang="en-US" dirty="0" smtClean="0"/>
              <a:t>人につき月額</a:t>
            </a:r>
            <a:r>
              <a:rPr kumimoji="1" lang="en-US" altLang="ja-JP" dirty="0" smtClean="0"/>
              <a:t>27</a:t>
            </a:r>
            <a:r>
              <a:rPr kumimoji="1" lang="ja-JP" altLang="en-US" dirty="0" err="1" smtClean="0"/>
              <a:t>，</a:t>
            </a:r>
            <a:r>
              <a:rPr kumimoji="1" lang="en-US" altLang="ja-JP" dirty="0" smtClean="0"/>
              <a:t>000</a:t>
            </a:r>
            <a:r>
              <a:rPr kumimoji="1" lang="ja-JP" altLang="en-US" dirty="0" smtClean="0"/>
              <a:t>円）</a:t>
            </a:r>
            <a:endParaRPr kumimoji="1" lang="en-US" altLang="ja-JP" dirty="0" smtClean="0"/>
          </a:p>
          <a:p>
            <a:pPr>
              <a:buNone/>
            </a:pPr>
            <a:r>
              <a:rPr kumimoji="1" lang="ja-JP" altLang="en-US" sz="2200" dirty="0" smtClean="0"/>
              <a:t>（</a:t>
            </a:r>
            <a:r>
              <a:rPr kumimoji="1" lang="en-US" altLang="ja-JP" sz="2200" dirty="0" smtClean="0"/>
              <a:t>※</a:t>
            </a:r>
            <a:r>
              <a:rPr kumimoji="1" lang="ja-JP" altLang="en-US" sz="2200" dirty="0" smtClean="0"/>
              <a:t>現時点では，常時</a:t>
            </a:r>
            <a:r>
              <a:rPr kumimoji="1" lang="en-US" altLang="ja-JP" sz="2200" dirty="0" smtClean="0"/>
              <a:t>200</a:t>
            </a:r>
            <a:r>
              <a:rPr kumimoji="1" lang="ja-JP" altLang="en-US" sz="2200" dirty="0" smtClean="0"/>
              <a:t>人以下の労働者を雇用する事業主については適用されない）</a:t>
            </a:r>
            <a:endParaRPr kumimoji="1" lang="en-US" altLang="ja-JP" sz="2200" dirty="0" smtClean="0"/>
          </a:p>
        </p:txBody>
      </p:sp>
      <p:sp>
        <p:nvSpPr>
          <p:cNvPr id="4" name="テキスト ボックス 3"/>
          <p:cNvSpPr txBox="1"/>
          <p:nvPr/>
        </p:nvSpPr>
        <p:spPr>
          <a:xfrm>
            <a:off x="7672001" y="1825624"/>
            <a:ext cx="3196024" cy="1323439"/>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r>
              <a:rPr kumimoji="1" lang="ja-JP" altLang="en-US" sz="4000" dirty="0" smtClean="0">
                <a:solidFill>
                  <a:srgbClr val="FF0000"/>
                </a:solidFill>
              </a:rPr>
              <a:t>努力</a:t>
            </a:r>
            <a:r>
              <a:rPr kumimoji="1" lang="ja-JP" altLang="en-US" sz="4000" dirty="0" smtClean="0">
                <a:solidFill>
                  <a:schemeClr val="tx1"/>
                </a:solidFill>
              </a:rPr>
              <a:t>義務から</a:t>
            </a:r>
            <a:endParaRPr kumimoji="1" lang="en-US" altLang="ja-JP" sz="4000" dirty="0" smtClean="0">
              <a:solidFill>
                <a:schemeClr val="tx1"/>
              </a:solidFill>
            </a:endParaRPr>
          </a:p>
          <a:p>
            <a:r>
              <a:rPr kumimoji="1" lang="ja-JP" altLang="en-US" sz="4000" dirty="0" smtClean="0">
                <a:solidFill>
                  <a:srgbClr val="FF0000"/>
                </a:solidFill>
              </a:rPr>
              <a:t>法的</a:t>
            </a:r>
            <a:r>
              <a:rPr kumimoji="1" lang="ja-JP" altLang="en-US" sz="4000" dirty="0" smtClean="0">
                <a:solidFill>
                  <a:schemeClr val="tx1"/>
                </a:solidFill>
              </a:rPr>
              <a:t>義務へ</a:t>
            </a:r>
            <a:endParaRPr kumimoji="1" lang="ja-JP" altLang="en-US" sz="4000" dirty="0">
              <a:solidFill>
                <a:schemeClr val="tx1"/>
              </a:solidFill>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角丸四角形 15"/>
          <p:cNvSpPr/>
          <p:nvPr/>
        </p:nvSpPr>
        <p:spPr>
          <a:xfrm>
            <a:off x="922637" y="1581664"/>
            <a:ext cx="1993557" cy="296562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p:cNvSpPr>
            <a:spLocks noGrp="1"/>
          </p:cNvSpPr>
          <p:nvPr>
            <p:ph type="title"/>
          </p:nvPr>
        </p:nvSpPr>
        <p:spPr>
          <a:xfrm>
            <a:off x="838200" y="432915"/>
            <a:ext cx="10515600" cy="1325563"/>
          </a:xfrm>
        </p:spPr>
        <p:txBody>
          <a:bodyPr/>
          <a:lstStyle/>
          <a:p>
            <a:r>
              <a:rPr kumimoji="1" lang="ja-JP" altLang="en-US" dirty="0" smtClean="0"/>
              <a:t>聾学校専攻科の役割</a:t>
            </a:r>
            <a:endParaRPr kumimoji="1" lang="ja-JP" altLang="en-US" dirty="0"/>
          </a:p>
        </p:txBody>
      </p:sp>
      <p:sp>
        <p:nvSpPr>
          <p:cNvPr id="3" name="コンテンツ プレースホルダー 2"/>
          <p:cNvSpPr>
            <a:spLocks noGrp="1"/>
          </p:cNvSpPr>
          <p:nvPr>
            <p:ph idx="1"/>
          </p:nvPr>
        </p:nvSpPr>
        <p:spPr>
          <a:xfrm>
            <a:off x="1118285" y="1805974"/>
            <a:ext cx="2168611" cy="2634221"/>
          </a:xfrm>
        </p:spPr>
        <p:txBody>
          <a:bodyPr/>
          <a:lstStyle/>
          <a:p>
            <a:r>
              <a:rPr kumimoji="1" lang="ja-JP" altLang="en-US" dirty="0" smtClean="0">
                <a:solidFill>
                  <a:schemeClr val="bg1"/>
                </a:solidFill>
              </a:rPr>
              <a:t>普通科</a:t>
            </a:r>
            <a:endParaRPr kumimoji="1" lang="en-US" altLang="ja-JP" dirty="0" smtClean="0">
              <a:solidFill>
                <a:schemeClr val="bg1"/>
              </a:solidFill>
            </a:endParaRPr>
          </a:p>
          <a:p>
            <a:r>
              <a:rPr kumimoji="1" lang="ja-JP" altLang="en-US" dirty="0" smtClean="0">
                <a:solidFill>
                  <a:schemeClr val="bg1"/>
                </a:solidFill>
              </a:rPr>
              <a:t>教養科</a:t>
            </a:r>
            <a:endParaRPr kumimoji="1" lang="en-US" altLang="ja-JP" dirty="0" smtClean="0">
              <a:solidFill>
                <a:schemeClr val="bg1"/>
              </a:solidFill>
            </a:endParaRPr>
          </a:p>
          <a:p>
            <a:r>
              <a:rPr kumimoji="1" lang="ja-JP" altLang="en-US" dirty="0" smtClean="0">
                <a:solidFill>
                  <a:schemeClr val="bg1"/>
                </a:solidFill>
              </a:rPr>
              <a:t>理容科</a:t>
            </a:r>
            <a:endParaRPr kumimoji="1" lang="en-US" altLang="ja-JP" dirty="0" smtClean="0">
              <a:solidFill>
                <a:schemeClr val="bg1"/>
              </a:solidFill>
            </a:endParaRPr>
          </a:p>
          <a:p>
            <a:r>
              <a:rPr kumimoji="1" lang="ja-JP" altLang="en-US" dirty="0" smtClean="0">
                <a:solidFill>
                  <a:schemeClr val="bg1"/>
                </a:solidFill>
              </a:rPr>
              <a:t>印刷科</a:t>
            </a:r>
            <a:endParaRPr kumimoji="1" lang="en-US" altLang="ja-JP" dirty="0" smtClean="0">
              <a:solidFill>
                <a:schemeClr val="bg1"/>
              </a:solidFill>
            </a:endParaRPr>
          </a:p>
          <a:p>
            <a:r>
              <a:rPr kumimoji="1" lang="ja-JP" altLang="en-US" dirty="0" smtClean="0">
                <a:solidFill>
                  <a:schemeClr val="bg1"/>
                </a:solidFill>
              </a:rPr>
              <a:t>被服科</a:t>
            </a:r>
            <a:endParaRPr kumimoji="1" lang="ja-JP" altLang="en-US" dirty="0">
              <a:solidFill>
                <a:schemeClr val="bg1"/>
              </a:solidFill>
            </a:endParaRPr>
          </a:p>
        </p:txBody>
      </p:sp>
      <p:sp>
        <p:nvSpPr>
          <p:cNvPr id="14" name="テキスト ボックス 13"/>
          <p:cNvSpPr txBox="1"/>
          <p:nvPr/>
        </p:nvSpPr>
        <p:spPr>
          <a:xfrm>
            <a:off x="6635579" y="785538"/>
            <a:ext cx="2858532" cy="523220"/>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ja-JP" altLang="en-US" sz="2800" dirty="0" smtClean="0"/>
              <a:t>全国に２５校設置</a:t>
            </a:r>
            <a:endParaRPr kumimoji="1" lang="ja-JP" altLang="en-US" dirty="0">
              <a:solidFill>
                <a:srgbClr val="FF0000"/>
              </a:solidFill>
            </a:endParaRPr>
          </a:p>
        </p:txBody>
      </p:sp>
      <p:grpSp>
        <p:nvGrpSpPr>
          <p:cNvPr id="20" name="グループ化 19"/>
          <p:cNvGrpSpPr/>
          <p:nvPr/>
        </p:nvGrpSpPr>
        <p:grpSpPr>
          <a:xfrm>
            <a:off x="3640346" y="1758477"/>
            <a:ext cx="7497210" cy="4398835"/>
            <a:chOff x="3640346" y="1758477"/>
            <a:chExt cx="7497210" cy="4398835"/>
          </a:xfrm>
        </p:grpSpPr>
        <p:grpSp>
          <p:nvGrpSpPr>
            <p:cNvPr id="15" name="グループ化 14"/>
            <p:cNvGrpSpPr/>
            <p:nvPr/>
          </p:nvGrpSpPr>
          <p:grpSpPr>
            <a:xfrm>
              <a:off x="5214550" y="1758477"/>
              <a:ext cx="5923006" cy="4398835"/>
              <a:chOff x="5214550" y="1758477"/>
              <a:chExt cx="5923006" cy="4398835"/>
            </a:xfrm>
          </p:grpSpPr>
          <p:sp>
            <p:nvSpPr>
              <p:cNvPr id="6" name="角丸四角形 5"/>
              <p:cNvSpPr/>
              <p:nvPr/>
            </p:nvSpPr>
            <p:spPr>
              <a:xfrm>
                <a:off x="5214551" y="1758478"/>
                <a:ext cx="1095633" cy="347233"/>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kumimoji="1" lang="ja-JP" altLang="en-US"/>
              </a:p>
            </p:txBody>
          </p:sp>
          <p:sp>
            <p:nvSpPr>
              <p:cNvPr id="7" name="角丸四角形 6"/>
              <p:cNvSpPr/>
              <p:nvPr/>
            </p:nvSpPr>
            <p:spPr>
              <a:xfrm>
                <a:off x="5214550" y="2487527"/>
                <a:ext cx="1095633" cy="347233"/>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kumimoji="1" lang="ja-JP" altLang="en-US"/>
              </a:p>
            </p:txBody>
          </p:sp>
          <p:sp>
            <p:nvSpPr>
              <p:cNvPr id="8" name="角丸四角形 7"/>
              <p:cNvSpPr/>
              <p:nvPr/>
            </p:nvSpPr>
            <p:spPr>
              <a:xfrm>
                <a:off x="5214550" y="5379008"/>
                <a:ext cx="1095633" cy="347233"/>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kumimoji="1" lang="ja-JP" altLang="en-US"/>
              </a:p>
            </p:txBody>
          </p:sp>
          <p:sp>
            <p:nvSpPr>
              <p:cNvPr id="9" name="角丸四角形 8"/>
              <p:cNvSpPr/>
              <p:nvPr/>
            </p:nvSpPr>
            <p:spPr>
              <a:xfrm>
                <a:off x="8284175" y="1758477"/>
                <a:ext cx="1095633" cy="347233"/>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kumimoji="1" lang="ja-JP" altLang="en-US"/>
              </a:p>
            </p:txBody>
          </p:sp>
          <p:sp>
            <p:nvSpPr>
              <p:cNvPr id="10" name="角丸四角形 9"/>
              <p:cNvSpPr/>
              <p:nvPr/>
            </p:nvSpPr>
            <p:spPr>
              <a:xfrm>
                <a:off x="8284174" y="2831757"/>
                <a:ext cx="1095633" cy="347233"/>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kumimoji="1" lang="ja-JP" altLang="en-US"/>
              </a:p>
            </p:txBody>
          </p:sp>
          <p:sp>
            <p:nvSpPr>
              <p:cNvPr id="11" name="角丸四角形 10"/>
              <p:cNvSpPr/>
              <p:nvPr/>
            </p:nvSpPr>
            <p:spPr>
              <a:xfrm>
                <a:off x="8284174" y="3567156"/>
                <a:ext cx="1095633" cy="347233"/>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kumimoji="1" lang="ja-JP" altLang="en-US"/>
              </a:p>
            </p:txBody>
          </p:sp>
          <p:sp>
            <p:nvSpPr>
              <p:cNvPr id="12" name="角丸四角形 11"/>
              <p:cNvSpPr/>
              <p:nvPr/>
            </p:nvSpPr>
            <p:spPr>
              <a:xfrm>
                <a:off x="8301678" y="4625718"/>
                <a:ext cx="1095633" cy="347233"/>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kumimoji="1" lang="ja-JP" altLang="en-US"/>
              </a:p>
            </p:txBody>
          </p:sp>
          <p:sp>
            <p:nvSpPr>
              <p:cNvPr id="13" name="角丸四角形 12"/>
              <p:cNvSpPr/>
              <p:nvPr/>
            </p:nvSpPr>
            <p:spPr>
              <a:xfrm>
                <a:off x="8327419" y="5361117"/>
                <a:ext cx="1442657" cy="347233"/>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kumimoji="1" lang="ja-JP" altLang="en-US"/>
              </a:p>
            </p:txBody>
          </p:sp>
          <p:sp>
            <p:nvSpPr>
              <p:cNvPr id="4" name="コンテンツ プレースホルダー 2"/>
              <p:cNvSpPr txBox="1">
                <a:spLocks/>
              </p:cNvSpPr>
              <p:nvPr/>
            </p:nvSpPr>
            <p:spPr>
              <a:xfrm>
                <a:off x="5214551" y="1805974"/>
                <a:ext cx="2347785" cy="4351338"/>
              </a:xfrm>
              <a:prstGeom prst="rect">
                <a:avLst/>
              </a:prstGeom>
            </p:spPr>
            <p:txBody>
              <a:bodyPr vert="horz" lIns="91440" tIns="45720" rIns="91440" bIns="45720" rtlCol="0">
                <a:normAutofit fontScale="77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None/>
                </a:pPr>
                <a:r>
                  <a:rPr lang="ja-JP" altLang="en-US" dirty="0" smtClean="0"/>
                  <a:t>・普通</a:t>
                </a:r>
                <a:endParaRPr lang="en-US" altLang="ja-JP" dirty="0" smtClean="0"/>
              </a:p>
              <a:p>
                <a:pPr marL="0" indent="0">
                  <a:buNone/>
                </a:pPr>
                <a:r>
                  <a:rPr lang="ja-JP" altLang="en-US" dirty="0" smtClean="0"/>
                  <a:t>　普通科</a:t>
                </a:r>
                <a:endParaRPr lang="en-US" altLang="ja-JP" dirty="0" smtClean="0"/>
              </a:p>
              <a:p>
                <a:pPr marL="0" indent="0">
                  <a:buNone/>
                </a:pPr>
                <a:r>
                  <a:rPr lang="ja-JP" altLang="en-US" dirty="0" smtClean="0"/>
                  <a:t>・工業</a:t>
                </a:r>
                <a:endParaRPr lang="en-US" altLang="ja-JP" dirty="0" smtClean="0"/>
              </a:p>
              <a:p>
                <a:pPr marL="0" indent="0">
                  <a:buNone/>
                </a:pPr>
                <a:r>
                  <a:rPr lang="ja-JP" altLang="en-US" dirty="0" smtClean="0"/>
                  <a:t>　機械科</a:t>
                </a:r>
                <a:endParaRPr lang="en-US" altLang="ja-JP" dirty="0" smtClean="0"/>
              </a:p>
              <a:p>
                <a:pPr marL="0" indent="0">
                  <a:buNone/>
                </a:pPr>
                <a:r>
                  <a:rPr lang="ja-JP" altLang="en-US" dirty="0" smtClean="0"/>
                  <a:t>　機械システム科</a:t>
                </a:r>
                <a:endParaRPr lang="en-US" altLang="ja-JP" dirty="0" smtClean="0"/>
              </a:p>
              <a:p>
                <a:pPr marL="0" indent="0">
                  <a:buNone/>
                </a:pPr>
                <a:r>
                  <a:rPr lang="ja-JP" altLang="en-US" dirty="0" smtClean="0"/>
                  <a:t>　産業科</a:t>
                </a:r>
                <a:endParaRPr lang="en-US" altLang="ja-JP" dirty="0" smtClean="0"/>
              </a:p>
              <a:p>
                <a:pPr marL="0" indent="0">
                  <a:buNone/>
                </a:pPr>
                <a:r>
                  <a:rPr lang="ja-JP" altLang="en-US" dirty="0" smtClean="0"/>
                  <a:t>　デザイン工学科</a:t>
                </a:r>
                <a:endParaRPr lang="en-US" altLang="ja-JP" dirty="0" smtClean="0"/>
              </a:p>
              <a:p>
                <a:pPr marL="0" indent="0">
                  <a:buNone/>
                </a:pPr>
                <a:r>
                  <a:rPr lang="ja-JP" altLang="en-US" dirty="0" smtClean="0"/>
                  <a:t>　工芸科</a:t>
                </a:r>
                <a:endParaRPr lang="en-US" altLang="ja-JP" dirty="0" smtClean="0"/>
              </a:p>
              <a:p>
                <a:pPr marL="0" indent="0">
                  <a:buNone/>
                </a:pPr>
                <a:r>
                  <a:rPr lang="ja-JP" altLang="en-US" dirty="0" smtClean="0"/>
                  <a:t>　窯業科</a:t>
                </a:r>
                <a:endParaRPr lang="en-US" altLang="ja-JP" dirty="0" smtClean="0"/>
              </a:p>
              <a:p>
                <a:pPr marL="0" indent="0">
                  <a:buNone/>
                </a:pPr>
                <a:r>
                  <a:rPr lang="ja-JP" altLang="en-US" dirty="0" smtClean="0"/>
                  <a:t>　情報デザイン科</a:t>
                </a:r>
                <a:endParaRPr lang="en-US" altLang="ja-JP" dirty="0"/>
              </a:p>
              <a:p>
                <a:pPr marL="0" indent="0">
                  <a:buNone/>
                </a:pPr>
                <a:r>
                  <a:rPr lang="ja-JP" altLang="en-US" dirty="0" smtClean="0"/>
                  <a:t>・商業</a:t>
                </a:r>
                <a:endParaRPr lang="en-US" altLang="ja-JP" dirty="0" smtClean="0"/>
              </a:p>
              <a:p>
                <a:pPr marL="0" indent="0">
                  <a:buNone/>
                </a:pPr>
                <a:r>
                  <a:rPr lang="ja-JP" altLang="en-US" dirty="0" smtClean="0"/>
                  <a:t>　ビジネス情報科</a:t>
                </a:r>
                <a:endParaRPr lang="en-US" altLang="ja-JP" dirty="0"/>
              </a:p>
              <a:p>
                <a:pPr marL="0" indent="0">
                  <a:buNone/>
                </a:pPr>
                <a:endParaRPr lang="en-US" altLang="ja-JP" dirty="0" smtClean="0"/>
              </a:p>
              <a:p>
                <a:endParaRPr lang="ja-JP" altLang="en-US" dirty="0"/>
              </a:p>
            </p:txBody>
          </p:sp>
          <p:sp>
            <p:nvSpPr>
              <p:cNvPr id="5" name="コンテンツ プレースホルダー 2"/>
              <p:cNvSpPr txBox="1">
                <a:spLocks/>
              </p:cNvSpPr>
              <p:nvPr/>
            </p:nvSpPr>
            <p:spPr>
              <a:xfrm>
                <a:off x="8237838" y="1805974"/>
                <a:ext cx="2899718" cy="4351338"/>
              </a:xfrm>
              <a:prstGeom prst="rect">
                <a:avLst/>
              </a:prstGeom>
            </p:spPr>
            <p:txBody>
              <a:bodyPr vert="horz" lIns="91440" tIns="45720" rIns="91440" bIns="45720" rtlCol="0">
                <a:normAutofit fontScale="77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None/>
                </a:pPr>
                <a:r>
                  <a:rPr lang="ja-JP" altLang="en-US" dirty="0" smtClean="0"/>
                  <a:t>・被服</a:t>
                </a:r>
                <a:endParaRPr lang="en-US" altLang="ja-JP" dirty="0" smtClean="0"/>
              </a:p>
              <a:p>
                <a:pPr marL="0" indent="0">
                  <a:buNone/>
                </a:pPr>
                <a:r>
                  <a:rPr lang="ja-JP" altLang="en-US" dirty="0" smtClean="0"/>
                  <a:t>　被服科</a:t>
                </a:r>
                <a:endParaRPr lang="en-US" altLang="ja-JP" dirty="0" smtClean="0"/>
              </a:p>
              <a:p>
                <a:pPr marL="0" indent="0">
                  <a:buNone/>
                </a:pPr>
                <a:r>
                  <a:rPr lang="ja-JP" altLang="en-US" dirty="0" smtClean="0"/>
                  <a:t>　生活情報科</a:t>
                </a:r>
                <a:endParaRPr lang="en-US" altLang="ja-JP" dirty="0" smtClean="0"/>
              </a:p>
              <a:p>
                <a:pPr marL="0" indent="0">
                  <a:buNone/>
                </a:pPr>
                <a:r>
                  <a:rPr lang="ja-JP" altLang="en-US" dirty="0" smtClean="0"/>
                  <a:t>・美術</a:t>
                </a:r>
                <a:endParaRPr lang="en-US" altLang="ja-JP" dirty="0" smtClean="0"/>
              </a:p>
              <a:p>
                <a:pPr marL="0" indent="0">
                  <a:buNone/>
                </a:pPr>
                <a:r>
                  <a:rPr lang="ja-JP" altLang="en-US" dirty="0" smtClean="0"/>
                  <a:t>　造形美術科</a:t>
                </a:r>
                <a:endParaRPr lang="en-US" altLang="ja-JP" dirty="0" smtClean="0"/>
              </a:p>
              <a:p>
                <a:pPr marL="0" indent="0">
                  <a:buNone/>
                </a:pPr>
                <a:r>
                  <a:rPr lang="ja-JP" altLang="en-US" dirty="0" smtClean="0"/>
                  <a:t>・理美容</a:t>
                </a:r>
                <a:endParaRPr lang="en-US" altLang="ja-JP" dirty="0" smtClean="0"/>
              </a:p>
              <a:p>
                <a:pPr marL="0" indent="0">
                  <a:buNone/>
                </a:pPr>
                <a:r>
                  <a:rPr lang="ja-JP" altLang="en-US" dirty="0" smtClean="0"/>
                  <a:t>　理容科</a:t>
                </a:r>
                <a:endParaRPr lang="en-US" altLang="ja-JP" dirty="0" smtClean="0"/>
              </a:p>
              <a:p>
                <a:pPr marL="0" indent="0">
                  <a:buNone/>
                </a:pPr>
                <a:r>
                  <a:rPr lang="ja-JP" altLang="en-US" dirty="0" smtClean="0"/>
                  <a:t>　理美容科</a:t>
                </a:r>
                <a:endParaRPr lang="en-US" altLang="ja-JP" dirty="0" smtClean="0"/>
              </a:p>
              <a:p>
                <a:pPr marL="0" indent="0">
                  <a:buNone/>
                </a:pPr>
                <a:r>
                  <a:rPr lang="ja-JP" altLang="en-US" dirty="0" smtClean="0"/>
                  <a:t>・印刷</a:t>
                </a:r>
                <a:endParaRPr lang="en-US" altLang="ja-JP" dirty="0" smtClean="0"/>
              </a:p>
              <a:p>
                <a:pPr marL="0" indent="0">
                  <a:buNone/>
                </a:pPr>
                <a:r>
                  <a:rPr lang="ja-JP" altLang="en-US" dirty="0" smtClean="0"/>
                  <a:t>　印刷</a:t>
                </a:r>
                <a:endParaRPr lang="en-US" altLang="ja-JP" dirty="0" smtClean="0"/>
              </a:p>
              <a:p>
                <a:pPr marL="0" indent="0">
                  <a:buNone/>
                </a:pPr>
                <a:r>
                  <a:rPr lang="ja-JP" altLang="en-US" dirty="0" smtClean="0"/>
                  <a:t>・歯科技工</a:t>
                </a:r>
                <a:endParaRPr lang="en-US" altLang="ja-JP" dirty="0" smtClean="0"/>
              </a:p>
              <a:p>
                <a:pPr marL="0" indent="0">
                  <a:buNone/>
                </a:pPr>
                <a:r>
                  <a:rPr lang="ja-JP" altLang="en-US" dirty="0" smtClean="0"/>
                  <a:t>　歯科技工科</a:t>
                </a:r>
                <a:endParaRPr lang="en-US" altLang="ja-JP" dirty="0" smtClean="0"/>
              </a:p>
            </p:txBody>
          </p:sp>
        </p:grpSp>
        <p:sp>
          <p:nvSpPr>
            <p:cNvPr id="18" name="下矢印 17"/>
            <p:cNvSpPr/>
            <p:nvPr/>
          </p:nvSpPr>
          <p:spPr>
            <a:xfrm rot="16200000">
              <a:off x="3294513" y="2742422"/>
              <a:ext cx="1335769" cy="644104"/>
            </a:xfrm>
            <a:prstGeom prst="downArrow">
              <a:avLst>
                <a:gd name="adj1" fmla="val 36432"/>
                <a:gd name="adj2" fmla="val 50000"/>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kumimoji="1" lang="ja-JP" altLang="en-US"/>
            </a:p>
          </p:txBody>
        </p:sp>
      </p:grpSp>
      <p:sp>
        <p:nvSpPr>
          <p:cNvPr id="19" name="テキスト ボックス 18"/>
          <p:cNvSpPr txBox="1"/>
          <p:nvPr/>
        </p:nvSpPr>
        <p:spPr>
          <a:xfrm>
            <a:off x="584886" y="4906293"/>
            <a:ext cx="4234249" cy="1477328"/>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kumimoji="1" lang="ja-JP" altLang="en-US" dirty="0" smtClean="0">
                <a:solidFill>
                  <a:srgbClr val="FF0000"/>
                </a:solidFill>
              </a:rPr>
              <a:t>社会のニーズの変化</a:t>
            </a:r>
            <a:endParaRPr kumimoji="1" lang="en-US" altLang="ja-JP" dirty="0" smtClean="0">
              <a:solidFill>
                <a:srgbClr val="FF0000"/>
              </a:solidFill>
            </a:endParaRPr>
          </a:p>
          <a:p>
            <a:pPr algn="ctr"/>
            <a:endParaRPr kumimoji="1" lang="en-US" altLang="ja-JP" dirty="0" smtClean="0">
              <a:solidFill>
                <a:srgbClr val="FF0000"/>
              </a:solidFill>
            </a:endParaRPr>
          </a:p>
          <a:p>
            <a:r>
              <a:rPr kumimoji="1" lang="ja-JP" altLang="en-US" dirty="0" smtClean="0">
                <a:solidFill>
                  <a:schemeClr val="tx1"/>
                </a:solidFill>
              </a:rPr>
              <a:t>入学者数の減少により，専攻科数が減少</a:t>
            </a:r>
            <a:endParaRPr kumimoji="1" lang="en-US" altLang="ja-JP" dirty="0" smtClean="0">
              <a:solidFill>
                <a:schemeClr val="tx1"/>
              </a:solidFill>
            </a:endParaRPr>
          </a:p>
          <a:p>
            <a:pPr algn="ctr"/>
            <a:endParaRPr lang="en-US" altLang="ja-JP" dirty="0">
              <a:solidFill>
                <a:srgbClr val="FF0000"/>
              </a:solidFill>
            </a:endParaRPr>
          </a:p>
          <a:p>
            <a:pPr algn="ctr"/>
            <a:r>
              <a:rPr kumimoji="1" lang="ja-JP" altLang="en-US" dirty="0" smtClean="0">
                <a:solidFill>
                  <a:srgbClr val="FF0000"/>
                </a:solidFill>
              </a:rPr>
              <a:t>大学等への進学率の上昇　　　　　</a:t>
            </a:r>
            <a:endParaRPr kumimoji="1" lang="ja-JP" altLang="en-US" dirty="0">
              <a:solidFill>
                <a:srgbClr val="FF0000"/>
              </a:solidFill>
            </a:endParaRPr>
          </a:p>
        </p:txBody>
      </p:sp>
    </p:spTree>
    <p:extLst>
      <p:ext uri="{BB962C8B-B14F-4D97-AF65-F5344CB8AC3E}">
        <p14:creationId xmlns:p14="http://schemas.microsoft.com/office/powerpoint/2010/main" val="245981586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fade">
                                      <p:cBhvr>
                                        <p:cTn id="7" dur="500"/>
                                        <p:tgtEl>
                                          <p:spTgt spid="2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4"/>
                                        </p:tgtEl>
                                        <p:attrNameLst>
                                          <p:attrName>style.visibility</p:attrName>
                                        </p:attrNameLst>
                                      </p:cBhvr>
                                      <p:to>
                                        <p:strVal val="visible"/>
                                      </p:to>
                                    </p:set>
                                    <p:animEffect transition="in" filter="fade">
                                      <p:cBhvr>
                                        <p:cTn id="12" dur="500"/>
                                        <p:tgtEl>
                                          <p:spTgt spid="1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9"/>
                                        </p:tgtEl>
                                        <p:attrNameLst>
                                          <p:attrName>style.visibility</p:attrName>
                                        </p:attrNameLst>
                                      </p:cBhvr>
                                      <p:to>
                                        <p:strVal val="visible"/>
                                      </p:to>
                                    </p:set>
                                    <p:animEffect transition="in" filter="fade">
                                      <p:cBhvr>
                                        <p:cTn id="17"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9"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p:cNvPicPr>
            <a:picLocks noChangeAspect="1"/>
          </p:cNvPicPr>
          <p:nvPr/>
        </p:nvPicPr>
        <p:blipFill>
          <a:blip r:embed="rId2"/>
          <a:stretch>
            <a:fillRect/>
          </a:stretch>
        </p:blipFill>
        <p:spPr>
          <a:xfrm>
            <a:off x="58940" y="0"/>
            <a:ext cx="7423763" cy="6759410"/>
          </a:xfrm>
          <a:prstGeom prst="rect">
            <a:avLst/>
          </a:prstGeom>
        </p:spPr>
      </p:pic>
      <p:sp>
        <p:nvSpPr>
          <p:cNvPr id="5" name="ドーナツ 4"/>
          <p:cNvSpPr/>
          <p:nvPr/>
        </p:nvSpPr>
        <p:spPr>
          <a:xfrm>
            <a:off x="5729416" y="2055813"/>
            <a:ext cx="733168" cy="539106"/>
          </a:xfrm>
          <a:prstGeom prst="donut">
            <a:avLst>
              <a:gd name="adj" fmla="val 16189"/>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6" name="ドーナツ 5"/>
          <p:cNvSpPr/>
          <p:nvPr/>
        </p:nvSpPr>
        <p:spPr>
          <a:xfrm>
            <a:off x="664176" y="4934938"/>
            <a:ext cx="733168" cy="539106"/>
          </a:xfrm>
          <a:prstGeom prst="donut">
            <a:avLst>
              <a:gd name="adj" fmla="val 16189"/>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8" name="テキスト ボックス 7"/>
          <p:cNvSpPr txBox="1"/>
          <p:nvPr/>
        </p:nvSpPr>
        <p:spPr>
          <a:xfrm>
            <a:off x="7656727" y="5474044"/>
            <a:ext cx="4045121" cy="523220"/>
          </a:xfrm>
          <a:prstGeom prst="rect">
            <a:avLst/>
          </a:prstGeom>
          <a:noFill/>
        </p:spPr>
        <p:txBody>
          <a:bodyPr wrap="square" rtlCol="0">
            <a:spAutoFit/>
          </a:bodyPr>
          <a:lstStyle/>
          <a:p>
            <a:r>
              <a:rPr lang="ja-JP" altLang="en-US" sz="1400" dirty="0" smtClean="0"/>
              <a:t>厚生労働省，平成</a:t>
            </a:r>
            <a:r>
              <a:rPr lang="en-US" altLang="ja-JP" sz="1400" dirty="0" smtClean="0"/>
              <a:t>24</a:t>
            </a:r>
            <a:r>
              <a:rPr lang="ja-JP" altLang="en-US" sz="1400" dirty="0" smtClean="0"/>
              <a:t>年障害者雇用状況の集計結果より抜粋</a:t>
            </a:r>
            <a:endParaRPr kumimoji="1" lang="ja-JP" altLang="en-US" sz="1400" dirty="0"/>
          </a:p>
        </p:txBody>
      </p:sp>
      <p:sp>
        <p:nvSpPr>
          <p:cNvPr id="9" name="テキスト ボックス 8"/>
          <p:cNvSpPr txBox="1"/>
          <p:nvPr/>
        </p:nvSpPr>
        <p:spPr>
          <a:xfrm>
            <a:off x="7656727" y="1243178"/>
            <a:ext cx="4333103" cy="4062651"/>
          </a:xfrm>
          <a:prstGeom prst="rect">
            <a:avLst/>
          </a:prstGeom>
          <a:ln w="57150"/>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kumimoji="1" lang="ja-JP" altLang="en-US" sz="2400" dirty="0" smtClean="0"/>
              <a:t>集計結果の主なポイント</a:t>
            </a:r>
            <a:endParaRPr kumimoji="1" lang="en-US" altLang="ja-JP" sz="2400" dirty="0" smtClean="0"/>
          </a:p>
          <a:p>
            <a:endParaRPr kumimoji="1" lang="en-US" altLang="ja-JP" dirty="0" smtClean="0"/>
          </a:p>
          <a:p>
            <a:r>
              <a:rPr kumimoji="1" lang="ja-JP" altLang="en-US" dirty="0" smtClean="0"/>
              <a:t>・雇用障害者数は</a:t>
            </a:r>
            <a:r>
              <a:rPr kumimoji="1" lang="en-US" altLang="ja-JP" dirty="0" smtClean="0"/>
              <a:t>38</a:t>
            </a:r>
            <a:r>
              <a:rPr kumimoji="1" lang="ja-JP" altLang="en-US" dirty="0" smtClean="0"/>
              <a:t>万人を超え，実雇用率　</a:t>
            </a:r>
            <a:endParaRPr kumimoji="1" lang="en-US" altLang="ja-JP" dirty="0" smtClean="0"/>
          </a:p>
          <a:p>
            <a:r>
              <a:rPr kumimoji="1" lang="ja-JP" altLang="en-US" dirty="0" smtClean="0"/>
              <a:t>　</a:t>
            </a:r>
            <a:r>
              <a:rPr kumimoji="1" lang="en-US" altLang="ja-JP" dirty="0" smtClean="0"/>
              <a:t>1.69</a:t>
            </a:r>
            <a:r>
              <a:rPr kumimoji="1" lang="ja-JP" altLang="en-US" dirty="0" smtClean="0"/>
              <a:t>％も共に</a:t>
            </a:r>
            <a:r>
              <a:rPr kumimoji="1" lang="ja-JP" altLang="en-US" dirty="0" smtClean="0">
                <a:solidFill>
                  <a:srgbClr val="FF0000"/>
                </a:solidFill>
              </a:rPr>
              <a:t>過去最高を更新</a:t>
            </a:r>
            <a:endParaRPr kumimoji="1" lang="en-US" altLang="ja-JP" dirty="0" smtClean="0">
              <a:solidFill>
                <a:srgbClr val="FF0000"/>
              </a:solidFill>
            </a:endParaRPr>
          </a:p>
          <a:p>
            <a:endParaRPr lang="en-US" altLang="ja-JP" dirty="0"/>
          </a:p>
          <a:p>
            <a:r>
              <a:rPr kumimoji="1" lang="ja-JP" altLang="en-US" dirty="0" smtClean="0"/>
              <a:t>・法廷雇用率達成企業の割合は</a:t>
            </a:r>
            <a:r>
              <a:rPr kumimoji="1" lang="en-US" altLang="ja-JP" dirty="0" smtClean="0"/>
              <a:t>46.8</a:t>
            </a:r>
            <a:r>
              <a:rPr kumimoji="1" lang="ja-JP" altLang="en-US" dirty="0" smtClean="0"/>
              <a:t>％</a:t>
            </a:r>
            <a:endParaRPr kumimoji="1" lang="en-US" altLang="ja-JP" dirty="0" smtClean="0"/>
          </a:p>
          <a:p>
            <a:endParaRPr lang="en-US" altLang="ja-JP" dirty="0"/>
          </a:p>
          <a:p>
            <a:r>
              <a:rPr kumimoji="1" lang="ja-JP" altLang="en-US" dirty="0" smtClean="0"/>
              <a:t>＜公的機関＞</a:t>
            </a:r>
            <a:endParaRPr kumimoji="1" lang="en-US" altLang="ja-JP" dirty="0" smtClean="0"/>
          </a:p>
          <a:p>
            <a:r>
              <a:rPr kumimoji="1" lang="ja-JP" altLang="en-US" dirty="0" smtClean="0"/>
              <a:t>国：</a:t>
            </a:r>
            <a:r>
              <a:rPr kumimoji="1" lang="en-US" altLang="ja-JP" dirty="0" smtClean="0"/>
              <a:t>2.31</a:t>
            </a:r>
            <a:r>
              <a:rPr kumimoji="1" lang="ja-JP" altLang="en-US" dirty="0" smtClean="0"/>
              <a:t>％</a:t>
            </a:r>
            <a:endParaRPr kumimoji="1" lang="en-US" altLang="ja-JP" dirty="0" smtClean="0"/>
          </a:p>
          <a:p>
            <a:r>
              <a:rPr kumimoji="1" lang="ja-JP" altLang="en-US" dirty="0" smtClean="0"/>
              <a:t>都道府県：</a:t>
            </a:r>
            <a:r>
              <a:rPr kumimoji="1" lang="en-US" altLang="ja-JP" dirty="0" smtClean="0"/>
              <a:t>2.43</a:t>
            </a:r>
            <a:r>
              <a:rPr kumimoji="1" lang="ja-JP" altLang="en-US" dirty="0" smtClean="0"/>
              <a:t>％</a:t>
            </a:r>
            <a:endParaRPr kumimoji="1" lang="en-US" altLang="ja-JP" dirty="0" smtClean="0"/>
          </a:p>
          <a:p>
            <a:r>
              <a:rPr kumimoji="1" lang="ja-JP" altLang="en-US" dirty="0" smtClean="0"/>
              <a:t>市町村：</a:t>
            </a:r>
            <a:r>
              <a:rPr kumimoji="1" lang="en-US" altLang="ja-JP" dirty="0" smtClean="0"/>
              <a:t>2.25</a:t>
            </a:r>
            <a:r>
              <a:rPr kumimoji="1" lang="ja-JP" altLang="en-US" dirty="0" smtClean="0"/>
              <a:t>％</a:t>
            </a:r>
            <a:endParaRPr kumimoji="1" lang="en-US" altLang="ja-JP" dirty="0" smtClean="0"/>
          </a:p>
          <a:p>
            <a:r>
              <a:rPr kumimoji="1" lang="ja-JP" altLang="en-US" dirty="0" smtClean="0"/>
              <a:t>教育委員会：</a:t>
            </a:r>
            <a:r>
              <a:rPr kumimoji="1" lang="en-US" altLang="ja-JP" dirty="0" smtClean="0"/>
              <a:t>1.88</a:t>
            </a:r>
            <a:r>
              <a:rPr kumimoji="1" lang="ja-JP" altLang="en-US" dirty="0" smtClean="0"/>
              <a:t>％</a:t>
            </a:r>
            <a:endParaRPr kumimoji="1" lang="en-US" altLang="ja-JP" dirty="0" smtClean="0"/>
          </a:p>
          <a:p>
            <a:r>
              <a:rPr kumimoji="1" lang="ja-JP" altLang="en-US" dirty="0" smtClean="0"/>
              <a:t>独立行政法人：</a:t>
            </a:r>
            <a:r>
              <a:rPr kumimoji="1" lang="en-US" altLang="ja-JP" dirty="0" smtClean="0"/>
              <a:t>2.13</a:t>
            </a:r>
            <a:r>
              <a:rPr kumimoji="1" lang="ja-JP" altLang="en-US" dirty="0" smtClean="0"/>
              <a:t>％</a:t>
            </a:r>
            <a:endParaRPr kumimoji="1" lang="en-US" altLang="ja-JP" dirty="0" smtClean="0"/>
          </a:p>
          <a:p>
            <a:endParaRPr kumimoji="1" lang="ja-JP" altLang="en-US" dirty="0"/>
          </a:p>
        </p:txBody>
      </p:sp>
    </p:spTree>
    <p:extLst>
      <p:ext uri="{BB962C8B-B14F-4D97-AF65-F5344CB8AC3E}">
        <p14:creationId xmlns:p14="http://schemas.microsoft.com/office/powerpoint/2010/main" val="364494614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fade">
                                      <p:cBhvr>
                                        <p:cTn id="1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9"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300713" y="248631"/>
            <a:ext cx="10515600" cy="6765925"/>
          </a:xfrm>
        </p:spPr>
        <p:txBody>
          <a:bodyPr>
            <a:normAutofit fontScale="85000" lnSpcReduction="20000"/>
          </a:bodyPr>
          <a:lstStyle/>
          <a:p>
            <a:r>
              <a:rPr kumimoji="1" lang="ja-JP" altLang="en-US" dirty="0" smtClean="0"/>
              <a:t>農，林，漁業</a:t>
            </a:r>
            <a:endParaRPr kumimoji="1" lang="en-US" altLang="ja-JP" dirty="0" smtClean="0"/>
          </a:p>
          <a:p>
            <a:r>
              <a:rPr kumimoji="1" lang="ja-JP" altLang="en-US" dirty="0" smtClean="0"/>
              <a:t>鉱業，採石業</a:t>
            </a:r>
            <a:endParaRPr kumimoji="1" lang="en-US" altLang="ja-JP" dirty="0" smtClean="0"/>
          </a:p>
          <a:p>
            <a:r>
              <a:rPr kumimoji="1" lang="ja-JP" altLang="en-US" dirty="0" smtClean="0"/>
              <a:t>建築業</a:t>
            </a:r>
            <a:endParaRPr kumimoji="1" lang="en-US" altLang="ja-JP" dirty="0" smtClean="0"/>
          </a:p>
          <a:p>
            <a:r>
              <a:rPr kumimoji="1" lang="ja-JP" altLang="en-US" dirty="0" smtClean="0"/>
              <a:t>製造業</a:t>
            </a:r>
            <a:endParaRPr kumimoji="1" lang="en-US" altLang="ja-JP" dirty="0" smtClean="0"/>
          </a:p>
          <a:p>
            <a:r>
              <a:rPr kumimoji="1" lang="ja-JP" altLang="en-US" dirty="0" smtClean="0"/>
              <a:t>電気，ガス，水道業</a:t>
            </a:r>
            <a:endParaRPr kumimoji="1" lang="en-US" altLang="ja-JP" dirty="0" smtClean="0"/>
          </a:p>
          <a:p>
            <a:r>
              <a:rPr kumimoji="1" lang="ja-JP" altLang="en-US" dirty="0" smtClean="0"/>
              <a:t>情報通信業</a:t>
            </a:r>
            <a:endParaRPr kumimoji="1" lang="en-US" altLang="ja-JP" dirty="0" smtClean="0"/>
          </a:p>
          <a:p>
            <a:r>
              <a:rPr kumimoji="1" lang="ja-JP" altLang="en-US" dirty="0" smtClean="0"/>
              <a:t>運輸業，郵便業</a:t>
            </a:r>
            <a:endParaRPr kumimoji="1" lang="en-US" altLang="ja-JP" dirty="0" smtClean="0"/>
          </a:p>
          <a:p>
            <a:r>
              <a:rPr kumimoji="1" lang="ja-JP" altLang="en-US" dirty="0" smtClean="0"/>
              <a:t>卸売業，小売業</a:t>
            </a:r>
            <a:endParaRPr kumimoji="1" lang="en-US" altLang="ja-JP" dirty="0" smtClean="0"/>
          </a:p>
          <a:p>
            <a:r>
              <a:rPr kumimoji="1" lang="ja-JP" altLang="en-US" dirty="0" smtClean="0"/>
              <a:t>金融業，保険業</a:t>
            </a:r>
            <a:endParaRPr kumimoji="1" lang="en-US" altLang="ja-JP" dirty="0" smtClean="0"/>
          </a:p>
          <a:p>
            <a:r>
              <a:rPr kumimoji="1" lang="ja-JP" altLang="en-US" dirty="0" smtClean="0"/>
              <a:t>不動産業，物品賃貸業</a:t>
            </a:r>
            <a:endParaRPr kumimoji="1" lang="en-US" altLang="ja-JP" dirty="0" smtClean="0"/>
          </a:p>
          <a:p>
            <a:r>
              <a:rPr kumimoji="1" lang="ja-JP" altLang="en-US" dirty="0" smtClean="0"/>
              <a:t>学術研究，専門技術サービス業</a:t>
            </a:r>
            <a:endParaRPr kumimoji="1" lang="en-US" altLang="ja-JP" dirty="0" smtClean="0"/>
          </a:p>
          <a:p>
            <a:r>
              <a:rPr kumimoji="1" lang="ja-JP" altLang="en-US" dirty="0" smtClean="0"/>
              <a:t>宿泊業，飲食サービス業</a:t>
            </a:r>
            <a:endParaRPr kumimoji="1" lang="en-US" altLang="ja-JP" dirty="0" smtClean="0"/>
          </a:p>
          <a:p>
            <a:r>
              <a:rPr kumimoji="1" lang="ja-JP" altLang="en-US" dirty="0" smtClean="0"/>
              <a:t>生活関連，娯楽業</a:t>
            </a:r>
            <a:endParaRPr kumimoji="1" lang="en-US" altLang="ja-JP" dirty="0" smtClean="0"/>
          </a:p>
          <a:p>
            <a:r>
              <a:rPr kumimoji="1" lang="ja-JP" altLang="en-US" dirty="0" smtClean="0"/>
              <a:t>教育，学習支援業</a:t>
            </a:r>
            <a:endParaRPr kumimoji="1" lang="en-US" altLang="ja-JP" dirty="0" smtClean="0"/>
          </a:p>
          <a:p>
            <a:r>
              <a:rPr kumimoji="1" lang="ja-JP" altLang="en-US" dirty="0" smtClean="0"/>
              <a:t>医療，福祉</a:t>
            </a:r>
            <a:endParaRPr kumimoji="1" lang="en-US" altLang="ja-JP" dirty="0" smtClean="0"/>
          </a:p>
          <a:p>
            <a:r>
              <a:rPr kumimoji="1" lang="ja-JP" altLang="en-US" dirty="0" smtClean="0"/>
              <a:t>複合サービス事業</a:t>
            </a:r>
            <a:endParaRPr kumimoji="1" lang="en-US" altLang="ja-JP" dirty="0" smtClean="0"/>
          </a:p>
          <a:p>
            <a:r>
              <a:rPr kumimoji="1" lang="ja-JP" altLang="en-US" dirty="0" smtClean="0"/>
              <a:t>サービス業</a:t>
            </a:r>
            <a:endParaRPr kumimoji="1" lang="en-US" altLang="ja-JP" dirty="0" smtClean="0"/>
          </a:p>
        </p:txBody>
      </p:sp>
      <p:pic>
        <p:nvPicPr>
          <p:cNvPr id="4" name="図 3"/>
          <p:cNvPicPr>
            <a:picLocks noChangeAspect="1"/>
          </p:cNvPicPr>
          <p:nvPr/>
        </p:nvPicPr>
        <p:blipFill>
          <a:blip r:embed="rId2"/>
          <a:stretch>
            <a:fillRect/>
          </a:stretch>
        </p:blipFill>
        <p:spPr>
          <a:xfrm>
            <a:off x="5697702" y="0"/>
            <a:ext cx="5997969" cy="6858000"/>
          </a:xfrm>
          <a:prstGeom prst="rect">
            <a:avLst/>
          </a:prstGeom>
        </p:spPr>
      </p:pic>
      <p:sp>
        <p:nvSpPr>
          <p:cNvPr id="6" name="正方形/長方形 5"/>
          <p:cNvSpPr/>
          <p:nvPr/>
        </p:nvSpPr>
        <p:spPr>
          <a:xfrm>
            <a:off x="5618206" y="551633"/>
            <a:ext cx="700216" cy="6227806"/>
          </a:xfrm>
          <a:prstGeom prst="rect">
            <a:avLst/>
          </a:prstGeom>
          <a:noFill/>
          <a:ln w="381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コンテンツ プレースホルダー 2"/>
          <p:cNvSpPr txBox="1">
            <a:spLocks/>
          </p:cNvSpPr>
          <p:nvPr/>
        </p:nvSpPr>
        <p:spPr>
          <a:xfrm>
            <a:off x="6676992" y="2414843"/>
            <a:ext cx="4819734" cy="2501385"/>
          </a:xfrm>
          <a:prstGeom prst="rect">
            <a:avLst/>
          </a:prstGeom>
        </p:spPr>
        <p:style>
          <a:lnRef idx="2">
            <a:schemeClr val="accent2"/>
          </a:lnRef>
          <a:fillRef idx="1">
            <a:schemeClr val="lt1"/>
          </a:fillRef>
          <a:effectRef idx="0">
            <a:schemeClr val="accent2"/>
          </a:effectRef>
          <a:fontRef idx="minor">
            <a:schemeClr val="dk1"/>
          </a:fontRef>
        </p:style>
        <p:txBody>
          <a:bodyPr vert="horz" lIns="91440" tIns="45720" rIns="91440" bIns="45720" rtlCol="0">
            <a:normAutofit fontScale="9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gn="ctr">
              <a:buFont typeface="Arial" panose="020B0604020202020204" pitchFamily="34" charset="0"/>
              <a:buNone/>
            </a:pPr>
            <a:r>
              <a:rPr lang="ja-JP" altLang="en-US" sz="3600" dirty="0" smtClean="0"/>
              <a:t>過去の働き口</a:t>
            </a:r>
            <a:endParaRPr lang="en-US" altLang="ja-JP" sz="3600" dirty="0" smtClean="0"/>
          </a:p>
          <a:p>
            <a:pPr marL="0" indent="0">
              <a:buFont typeface="Arial" panose="020B0604020202020204" pitchFamily="34" charset="0"/>
              <a:buNone/>
            </a:pPr>
            <a:endParaRPr lang="en-US" altLang="ja-JP" dirty="0" smtClean="0"/>
          </a:p>
          <a:p>
            <a:pPr marL="0" indent="0">
              <a:buFont typeface="Arial" panose="020B0604020202020204" pitchFamily="34" charset="0"/>
              <a:buNone/>
            </a:pPr>
            <a:r>
              <a:rPr lang="ja-JP" altLang="en-US" dirty="0" smtClean="0"/>
              <a:t>農業や漁業，家事手伝い</a:t>
            </a:r>
            <a:endParaRPr lang="en-US" altLang="ja-JP" dirty="0" smtClean="0"/>
          </a:p>
          <a:p>
            <a:pPr marL="0" indent="0">
              <a:buFont typeface="Arial" panose="020B0604020202020204" pitchFamily="34" charset="0"/>
              <a:buNone/>
            </a:pPr>
            <a:r>
              <a:rPr lang="ja-JP" altLang="en-US" dirty="0" smtClean="0"/>
              <a:t>畳職人，下駄職人，被服関係</a:t>
            </a:r>
            <a:endParaRPr lang="en-US" altLang="ja-JP" dirty="0" smtClean="0"/>
          </a:p>
          <a:p>
            <a:pPr marL="0" indent="0">
              <a:buFont typeface="Arial" panose="020B0604020202020204" pitchFamily="34" charset="0"/>
              <a:buNone/>
            </a:pPr>
            <a:endParaRPr lang="en-US" altLang="ja-JP" dirty="0"/>
          </a:p>
          <a:p>
            <a:pPr marL="0" indent="0" algn="ctr">
              <a:buFont typeface="Arial" panose="020B0604020202020204" pitchFamily="34" charset="0"/>
              <a:buNone/>
            </a:pPr>
            <a:r>
              <a:rPr lang="ja-JP" altLang="en-US" dirty="0" smtClean="0">
                <a:solidFill>
                  <a:srgbClr val="FF0000"/>
                </a:solidFill>
              </a:rPr>
              <a:t>職種の拡大</a:t>
            </a:r>
            <a:endParaRPr lang="en-US" altLang="ja-JP" dirty="0" smtClean="0">
              <a:solidFill>
                <a:srgbClr val="FF0000"/>
              </a:solidFill>
            </a:endParaRPr>
          </a:p>
          <a:p>
            <a:pPr marL="0" indent="0">
              <a:buFont typeface="Arial" panose="020B0604020202020204" pitchFamily="34" charset="0"/>
              <a:buNone/>
            </a:pPr>
            <a:endParaRPr lang="en-US" altLang="ja-JP" dirty="0" smtClean="0"/>
          </a:p>
          <a:p>
            <a:pPr marL="0" indent="0">
              <a:buFont typeface="Arial" panose="020B0604020202020204" pitchFamily="34" charset="0"/>
              <a:buNone/>
            </a:pPr>
            <a:endParaRPr lang="en-US" altLang="ja-JP" dirty="0" smtClean="0"/>
          </a:p>
          <a:p>
            <a:pPr marL="0" indent="0">
              <a:buFont typeface="Arial" panose="020B0604020202020204" pitchFamily="34" charset="0"/>
              <a:buNone/>
            </a:pPr>
            <a:endParaRPr lang="en-US" altLang="ja-JP" dirty="0" smtClean="0"/>
          </a:p>
          <a:p>
            <a:pPr marL="0" indent="0">
              <a:buFont typeface="Arial" panose="020B0604020202020204" pitchFamily="34" charset="0"/>
              <a:buNone/>
            </a:pPr>
            <a:endParaRPr lang="ja-JP" altLang="en-US" dirty="0"/>
          </a:p>
        </p:txBody>
      </p:sp>
    </p:spTree>
    <p:extLst>
      <p:ext uri="{BB962C8B-B14F-4D97-AF65-F5344CB8AC3E}">
        <p14:creationId xmlns:p14="http://schemas.microsoft.com/office/powerpoint/2010/main" val="68196758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500"/>
                                        <p:tgtEl>
                                          <p:spTgt spid="3">
                                            <p:txEl>
                                              <p:pRg st="1" end="1"/>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fade">
                                      <p:cBhvr>
                                        <p:cTn id="18" dur="500"/>
                                        <p:tgtEl>
                                          <p:spTgt spid="3">
                                            <p:txEl>
                                              <p:pRg st="2" end="2"/>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500"/>
                                        <p:tgtEl>
                                          <p:spTgt spid="3">
                                            <p:txEl>
                                              <p:pRg st="3" end="3"/>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fade">
                                      <p:cBhvr>
                                        <p:cTn id="24" dur="500"/>
                                        <p:tgtEl>
                                          <p:spTgt spid="3">
                                            <p:txEl>
                                              <p:pRg st="4" end="4"/>
                                            </p:txEl>
                                          </p:spTgt>
                                        </p:tgtEl>
                                      </p:cBhvr>
                                    </p:animEffect>
                                  </p:childTnLst>
                                </p:cTn>
                              </p:par>
                              <p:par>
                                <p:cTn id="25" presetID="10" presetClass="entr" presetSubtype="0" fill="hold" nodeType="with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par>
                                <p:cTn id="28" presetID="10" presetClass="entr" presetSubtype="0" fill="hold" nodeType="withEffect">
                                  <p:stCondLst>
                                    <p:cond delay="0"/>
                                  </p:stCondLst>
                                  <p:childTnLst>
                                    <p:set>
                                      <p:cBhvr>
                                        <p:cTn id="29" dur="1" fill="hold">
                                          <p:stCondLst>
                                            <p:cond delay="0"/>
                                          </p:stCondLst>
                                        </p:cTn>
                                        <p:tgtEl>
                                          <p:spTgt spid="3">
                                            <p:txEl>
                                              <p:pRg st="6" end="6"/>
                                            </p:txEl>
                                          </p:spTgt>
                                        </p:tgtEl>
                                        <p:attrNameLst>
                                          <p:attrName>style.visibility</p:attrName>
                                        </p:attrNameLst>
                                      </p:cBhvr>
                                      <p:to>
                                        <p:strVal val="visible"/>
                                      </p:to>
                                    </p:set>
                                    <p:animEffect transition="in" filter="fade">
                                      <p:cBhvr>
                                        <p:cTn id="30" dur="500"/>
                                        <p:tgtEl>
                                          <p:spTgt spid="3">
                                            <p:txEl>
                                              <p:pRg st="6" end="6"/>
                                            </p:txEl>
                                          </p:spTgt>
                                        </p:tgtEl>
                                      </p:cBhvr>
                                    </p:animEffect>
                                  </p:childTnLst>
                                </p:cTn>
                              </p:par>
                              <p:par>
                                <p:cTn id="31" presetID="10" presetClass="entr" presetSubtype="0" fill="hold" nodeType="withEffect">
                                  <p:stCondLst>
                                    <p:cond delay="0"/>
                                  </p:stCondLst>
                                  <p:childTnLst>
                                    <p:set>
                                      <p:cBhvr>
                                        <p:cTn id="32" dur="1" fill="hold">
                                          <p:stCondLst>
                                            <p:cond delay="0"/>
                                          </p:stCondLst>
                                        </p:cTn>
                                        <p:tgtEl>
                                          <p:spTgt spid="3">
                                            <p:txEl>
                                              <p:pRg st="7" end="7"/>
                                            </p:txEl>
                                          </p:spTgt>
                                        </p:tgtEl>
                                        <p:attrNameLst>
                                          <p:attrName>style.visibility</p:attrName>
                                        </p:attrNameLst>
                                      </p:cBhvr>
                                      <p:to>
                                        <p:strVal val="visible"/>
                                      </p:to>
                                    </p:set>
                                    <p:animEffect transition="in" filter="fade">
                                      <p:cBhvr>
                                        <p:cTn id="33" dur="500"/>
                                        <p:tgtEl>
                                          <p:spTgt spid="3">
                                            <p:txEl>
                                              <p:pRg st="7" end="7"/>
                                            </p:txEl>
                                          </p:spTgt>
                                        </p:tgtEl>
                                      </p:cBhvr>
                                    </p:animEffect>
                                  </p:childTnLst>
                                </p:cTn>
                              </p:par>
                              <p:par>
                                <p:cTn id="34" presetID="10" presetClass="entr" presetSubtype="0" fill="hold" nodeType="withEffect">
                                  <p:stCondLst>
                                    <p:cond delay="0"/>
                                  </p:stCondLst>
                                  <p:childTnLst>
                                    <p:set>
                                      <p:cBhvr>
                                        <p:cTn id="35" dur="1" fill="hold">
                                          <p:stCondLst>
                                            <p:cond delay="0"/>
                                          </p:stCondLst>
                                        </p:cTn>
                                        <p:tgtEl>
                                          <p:spTgt spid="3">
                                            <p:txEl>
                                              <p:pRg st="8" end="8"/>
                                            </p:txEl>
                                          </p:spTgt>
                                        </p:tgtEl>
                                        <p:attrNameLst>
                                          <p:attrName>style.visibility</p:attrName>
                                        </p:attrNameLst>
                                      </p:cBhvr>
                                      <p:to>
                                        <p:strVal val="visible"/>
                                      </p:to>
                                    </p:set>
                                    <p:animEffect transition="in" filter="fade">
                                      <p:cBhvr>
                                        <p:cTn id="36" dur="500"/>
                                        <p:tgtEl>
                                          <p:spTgt spid="3">
                                            <p:txEl>
                                              <p:pRg st="8" end="8"/>
                                            </p:txEl>
                                          </p:spTgt>
                                        </p:tgtEl>
                                      </p:cBhvr>
                                    </p:animEffect>
                                  </p:childTnLst>
                                </p:cTn>
                              </p:par>
                              <p:par>
                                <p:cTn id="37" presetID="10" presetClass="entr" presetSubtype="0" fill="hold" nodeType="with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animEffect transition="in" filter="fade">
                                      <p:cBhvr>
                                        <p:cTn id="39" dur="500"/>
                                        <p:tgtEl>
                                          <p:spTgt spid="3">
                                            <p:txEl>
                                              <p:pRg st="9" end="9"/>
                                            </p:txEl>
                                          </p:spTgt>
                                        </p:tgtEl>
                                      </p:cBhvr>
                                    </p:animEffect>
                                  </p:childTnLst>
                                </p:cTn>
                              </p:par>
                              <p:par>
                                <p:cTn id="40" presetID="10" presetClass="entr" presetSubtype="0" fill="hold" nodeType="withEffect">
                                  <p:stCondLst>
                                    <p:cond delay="0"/>
                                  </p:stCondLst>
                                  <p:childTnLst>
                                    <p:set>
                                      <p:cBhvr>
                                        <p:cTn id="41" dur="1" fill="hold">
                                          <p:stCondLst>
                                            <p:cond delay="0"/>
                                          </p:stCondLst>
                                        </p:cTn>
                                        <p:tgtEl>
                                          <p:spTgt spid="3">
                                            <p:txEl>
                                              <p:pRg st="10" end="10"/>
                                            </p:txEl>
                                          </p:spTgt>
                                        </p:tgtEl>
                                        <p:attrNameLst>
                                          <p:attrName>style.visibility</p:attrName>
                                        </p:attrNameLst>
                                      </p:cBhvr>
                                      <p:to>
                                        <p:strVal val="visible"/>
                                      </p:to>
                                    </p:set>
                                    <p:animEffect transition="in" filter="fade">
                                      <p:cBhvr>
                                        <p:cTn id="42" dur="500"/>
                                        <p:tgtEl>
                                          <p:spTgt spid="3">
                                            <p:txEl>
                                              <p:pRg st="10" end="10"/>
                                            </p:txEl>
                                          </p:spTgt>
                                        </p:tgtEl>
                                      </p:cBhvr>
                                    </p:animEffect>
                                  </p:childTnLst>
                                </p:cTn>
                              </p:par>
                              <p:par>
                                <p:cTn id="43" presetID="10" presetClass="entr" presetSubtype="0" fill="hold" nodeType="withEffect">
                                  <p:stCondLst>
                                    <p:cond delay="0"/>
                                  </p:stCondLst>
                                  <p:childTnLst>
                                    <p:set>
                                      <p:cBhvr>
                                        <p:cTn id="44" dur="1" fill="hold">
                                          <p:stCondLst>
                                            <p:cond delay="0"/>
                                          </p:stCondLst>
                                        </p:cTn>
                                        <p:tgtEl>
                                          <p:spTgt spid="3">
                                            <p:txEl>
                                              <p:pRg st="11" end="11"/>
                                            </p:txEl>
                                          </p:spTgt>
                                        </p:tgtEl>
                                        <p:attrNameLst>
                                          <p:attrName>style.visibility</p:attrName>
                                        </p:attrNameLst>
                                      </p:cBhvr>
                                      <p:to>
                                        <p:strVal val="visible"/>
                                      </p:to>
                                    </p:set>
                                    <p:animEffect transition="in" filter="fade">
                                      <p:cBhvr>
                                        <p:cTn id="45" dur="500"/>
                                        <p:tgtEl>
                                          <p:spTgt spid="3">
                                            <p:txEl>
                                              <p:pRg st="11" end="11"/>
                                            </p:txEl>
                                          </p:spTgt>
                                        </p:tgtEl>
                                      </p:cBhvr>
                                    </p:animEffect>
                                  </p:childTnLst>
                                </p:cTn>
                              </p:par>
                              <p:par>
                                <p:cTn id="46" presetID="10" presetClass="entr" presetSubtype="0" fill="hold" nodeType="withEffect">
                                  <p:stCondLst>
                                    <p:cond delay="0"/>
                                  </p:stCondLst>
                                  <p:childTnLst>
                                    <p:set>
                                      <p:cBhvr>
                                        <p:cTn id="47" dur="1" fill="hold">
                                          <p:stCondLst>
                                            <p:cond delay="0"/>
                                          </p:stCondLst>
                                        </p:cTn>
                                        <p:tgtEl>
                                          <p:spTgt spid="3">
                                            <p:txEl>
                                              <p:pRg st="12" end="12"/>
                                            </p:txEl>
                                          </p:spTgt>
                                        </p:tgtEl>
                                        <p:attrNameLst>
                                          <p:attrName>style.visibility</p:attrName>
                                        </p:attrNameLst>
                                      </p:cBhvr>
                                      <p:to>
                                        <p:strVal val="visible"/>
                                      </p:to>
                                    </p:set>
                                    <p:animEffect transition="in" filter="fade">
                                      <p:cBhvr>
                                        <p:cTn id="48" dur="500"/>
                                        <p:tgtEl>
                                          <p:spTgt spid="3">
                                            <p:txEl>
                                              <p:pRg st="12" end="12"/>
                                            </p:txEl>
                                          </p:spTgt>
                                        </p:tgtEl>
                                      </p:cBhvr>
                                    </p:animEffect>
                                  </p:childTnLst>
                                </p:cTn>
                              </p:par>
                              <p:par>
                                <p:cTn id="49" presetID="10" presetClass="entr" presetSubtype="0" fill="hold" nodeType="withEffect">
                                  <p:stCondLst>
                                    <p:cond delay="0"/>
                                  </p:stCondLst>
                                  <p:childTnLst>
                                    <p:set>
                                      <p:cBhvr>
                                        <p:cTn id="50" dur="1" fill="hold">
                                          <p:stCondLst>
                                            <p:cond delay="0"/>
                                          </p:stCondLst>
                                        </p:cTn>
                                        <p:tgtEl>
                                          <p:spTgt spid="3">
                                            <p:txEl>
                                              <p:pRg st="13" end="13"/>
                                            </p:txEl>
                                          </p:spTgt>
                                        </p:tgtEl>
                                        <p:attrNameLst>
                                          <p:attrName>style.visibility</p:attrName>
                                        </p:attrNameLst>
                                      </p:cBhvr>
                                      <p:to>
                                        <p:strVal val="visible"/>
                                      </p:to>
                                    </p:set>
                                    <p:animEffect transition="in" filter="fade">
                                      <p:cBhvr>
                                        <p:cTn id="51" dur="500"/>
                                        <p:tgtEl>
                                          <p:spTgt spid="3">
                                            <p:txEl>
                                              <p:pRg st="13" end="13"/>
                                            </p:txEl>
                                          </p:spTgt>
                                        </p:tgtEl>
                                      </p:cBhvr>
                                    </p:animEffect>
                                  </p:childTnLst>
                                </p:cTn>
                              </p:par>
                              <p:par>
                                <p:cTn id="52" presetID="10" presetClass="entr" presetSubtype="0" fill="hold" nodeType="withEffect">
                                  <p:stCondLst>
                                    <p:cond delay="0"/>
                                  </p:stCondLst>
                                  <p:childTnLst>
                                    <p:set>
                                      <p:cBhvr>
                                        <p:cTn id="53" dur="1" fill="hold">
                                          <p:stCondLst>
                                            <p:cond delay="0"/>
                                          </p:stCondLst>
                                        </p:cTn>
                                        <p:tgtEl>
                                          <p:spTgt spid="3">
                                            <p:txEl>
                                              <p:pRg st="14" end="14"/>
                                            </p:txEl>
                                          </p:spTgt>
                                        </p:tgtEl>
                                        <p:attrNameLst>
                                          <p:attrName>style.visibility</p:attrName>
                                        </p:attrNameLst>
                                      </p:cBhvr>
                                      <p:to>
                                        <p:strVal val="visible"/>
                                      </p:to>
                                    </p:set>
                                    <p:animEffect transition="in" filter="fade">
                                      <p:cBhvr>
                                        <p:cTn id="54" dur="500"/>
                                        <p:tgtEl>
                                          <p:spTgt spid="3">
                                            <p:txEl>
                                              <p:pRg st="14" end="14"/>
                                            </p:txEl>
                                          </p:spTgt>
                                        </p:tgtEl>
                                      </p:cBhvr>
                                    </p:animEffect>
                                  </p:childTnLst>
                                </p:cTn>
                              </p:par>
                              <p:par>
                                <p:cTn id="55" presetID="10" presetClass="entr" presetSubtype="0" fill="hold" nodeType="withEffect">
                                  <p:stCondLst>
                                    <p:cond delay="0"/>
                                  </p:stCondLst>
                                  <p:childTnLst>
                                    <p:set>
                                      <p:cBhvr>
                                        <p:cTn id="56" dur="1" fill="hold">
                                          <p:stCondLst>
                                            <p:cond delay="0"/>
                                          </p:stCondLst>
                                        </p:cTn>
                                        <p:tgtEl>
                                          <p:spTgt spid="3">
                                            <p:txEl>
                                              <p:pRg st="15" end="15"/>
                                            </p:txEl>
                                          </p:spTgt>
                                        </p:tgtEl>
                                        <p:attrNameLst>
                                          <p:attrName>style.visibility</p:attrName>
                                        </p:attrNameLst>
                                      </p:cBhvr>
                                      <p:to>
                                        <p:strVal val="visible"/>
                                      </p:to>
                                    </p:set>
                                    <p:animEffect transition="in" filter="fade">
                                      <p:cBhvr>
                                        <p:cTn id="57" dur="500"/>
                                        <p:tgtEl>
                                          <p:spTgt spid="3">
                                            <p:txEl>
                                              <p:pRg st="15" end="15"/>
                                            </p:txEl>
                                          </p:spTgt>
                                        </p:tgtEl>
                                      </p:cBhvr>
                                    </p:animEffect>
                                  </p:childTnLst>
                                </p:cTn>
                              </p:par>
                              <p:par>
                                <p:cTn id="58" presetID="10" presetClass="entr" presetSubtype="0" fill="hold" nodeType="withEffect">
                                  <p:stCondLst>
                                    <p:cond delay="0"/>
                                  </p:stCondLst>
                                  <p:childTnLst>
                                    <p:set>
                                      <p:cBhvr>
                                        <p:cTn id="59" dur="1" fill="hold">
                                          <p:stCondLst>
                                            <p:cond delay="0"/>
                                          </p:stCondLst>
                                        </p:cTn>
                                        <p:tgtEl>
                                          <p:spTgt spid="3">
                                            <p:txEl>
                                              <p:pRg st="16" end="16"/>
                                            </p:txEl>
                                          </p:spTgt>
                                        </p:tgtEl>
                                        <p:attrNameLst>
                                          <p:attrName>style.visibility</p:attrName>
                                        </p:attrNameLst>
                                      </p:cBhvr>
                                      <p:to>
                                        <p:strVal val="visible"/>
                                      </p:to>
                                    </p:set>
                                    <p:animEffect transition="in" filter="fade">
                                      <p:cBhvr>
                                        <p:cTn id="60" dur="500"/>
                                        <p:tgtEl>
                                          <p:spTgt spid="3">
                                            <p:txEl>
                                              <p:pRg st="16" end="16"/>
                                            </p:txEl>
                                          </p:spTgt>
                                        </p:tgtEl>
                                      </p:cBhvr>
                                    </p:animEffect>
                                  </p:childTnLst>
                                </p:cTn>
                              </p:par>
                            </p:childTnLst>
                          </p:cTn>
                        </p:par>
                      </p:childTnLst>
                    </p:cTn>
                  </p:par>
                  <p:par>
                    <p:cTn id="61" fill="hold">
                      <p:stCondLst>
                        <p:cond delay="indefinite"/>
                      </p:stCondLst>
                      <p:childTnLst>
                        <p:par>
                          <p:cTn id="62" fill="hold">
                            <p:stCondLst>
                              <p:cond delay="0"/>
                            </p:stCondLst>
                            <p:childTnLst>
                              <p:par>
                                <p:cTn id="63" presetID="10" presetClass="entr" presetSubtype="0" fill="hold" grpId="0" nodeType="clickEffect">
                                  <p:stCondLst>
                                    <p:cond delay="0"/>
                                  </p:stCondLst>
                                  <p:childTnLst>
                                    <p:set>
                                      <p:cBhvr>
                                        <p:cTn id="64" dur="1" fill="hold">
                                          <p:stCondLst>
                                            <p:cond delay="0"/>
                                          </p:stCondLst>
                                        </p:cTn>
                                        <p:tgtEl>
                                          <p:spTgt spid="7"/>
                                        </p:tgtEl>
                                        <p:attrNameLst>
                                          <p:attrName>style.visibility</p:attrName>
                                        </p:attrNameLst>
                                      </p:cBhvr>
                                      <p:to>
                                        <p:strVal val="visible"/>
                                      </p:to>
                                    </p:set>
                                    <p:animEffect transition="in" filter="fade">
                                      <p:cBhvr>
                                        <p:cTn id="65"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角丸四角形 3"/>
          <p:cNvSpPr/>
          <p:nvPr/>
        </p:nvSpPr>
        <p:spPr>
          <a:xfrm>
            <a:off x="4342263" y="3027810"/>
            <a:ext cx="2504303" cy="617838"/>
          </a:xfrm>
          <a:prstGeom prst="roundRect">
            <a:avLst/>
          </a:prstGeom>
        </p:spPr>
        <p:style>
          <a:lnRef idx="3">
            <a:schemeClr val="lt1"/>
          </a:lnRef>
          <a:fillRef idx="1">
            <a:schemeClr val="accent4"/>
          </a:fillRef>
          <a:effectRef idx="1">
            <a:schemeClr val="accent4"/>
          </a:effectRef>
          <a:fontRef idx="minor">
            <a:schemeClr val="lt1"/>
          </a:fontRef>
        </p:style>
        <p:txBody>
          <a:bodyPr rtlCol="0" anchor="ctr"/>
          <a:lstStyle/>
          <a:p>
            <a:pPr algn="ctr"/>
            <a:endParaRPr kumimoji="1" lang="ja-JP" altLang="en-US"/>
          </a:p>
        </p:txBody>
      </p:sp>
      <p:sp>
        <p:nvSpPr>
          <p:cNvPr id="3" name="コンテンツ プレースホルダ 2"/>
          <p:cNvSpPr>
            <a:spLocks noGrp="1"/>
          </p:cNvSpPr>
          <p:nvPr>
            <p:ph idx="1"/>
          </p:nvPr>
        </p:nvSpPr>
        <p:spPr>
          <a:xfrm>
            <a:off x="838200" y="1617740"/>
            <a:ext cx="10515600" cy="3618171"/>
          </a:xfrm>
        </p:spPr>
        <p:txBody>
          <a:bodyPr>
            <a:normAutofit/>
          </a:bodyPr>
          <a:lstStyle/>
          <a:p>
            <a:pPr marL="0" indent="0">
              <a:buNone/>
            </a:pPr>
            <a:r>
              <a:rPr lang="ja-JP" altLang="en-US" dirty="0">
                <a:solidFill>
                  <a:srgbClr val="FF0000"/>
                </a:solidFill>
              </a:rPr>
              <a:t>障害者の雇用の促進等に関する法律</a:t>
            </a:r>
            <a:endParaRPr lang="en-US" altLang="ja-JP" dirty="0"/>
          </a:p>
          <a:p>
            <a:r>
              <a:rPr lang="ja-JP" altLang="en-US" dirty="0" smtClean="0"/>
              <a:t>職域の拡大</a:t>
            </a:r>
            <a:endParaRPr lang="en-US" altLang="ja-JP" dirty="0" smtClean="0"/>
          </a:p>
          <a:p>
            <a:r>
              <a:rPr kumimoji="1" lang="ja-JP" altLang="en-US" dirty="0" smtClean="0"/>
              <a:t>雇用人数の増加</a:t>
            </a:r>
            <a:endParaRPr kumimoji="1" lang="en-US" altLang="ja-JP" dirty="0" smtClean="0"/>
          </a:p>
          <a:p>
            <a:r>
              <a:rPr kumimoji="1" lang="ja-JP" altLang="en-US" dirty="0" smtClean="0"/>
              <a:t>雇用率　一般事業主　１．８％⇒２％</a:t>
            </a:r>
            <a:endParaRPr kumimoji="1" lang="en-US" altLang="ja-JP" dirty="0" smtClean="0"/>
          </a:p>
          <a:p>
            <a:pPr marL="0" indent="0">
              <a:buNone/>
            </a:pPr>
            <a:r>
              <a:rPr lang="ja-JP" altLang="en-US" dirty="0"/>
              <a:t> </a:t>
            </a:r>
            <a:r>
              <a:rPr kumimoji="1" lang="ja-JP" altLang="en-US" dirty="0" smtClean="0"/>
              <a:t>　　　　　　国・地方公共団体２．３％</a:t>
            </a:r>
            <a:endParaRPr kumimoji="1" lang="en-US" altLang="ja-JP" dirty="0" smtClean="0"/>
          </a:p>
          <a:p>
            <a:pPr marL="0" indent="0">
              <a:buNone/>
            </a:pPr>
            <a:r>
              <a:rPr kumimoji="1" lang="ja-JP" altLang="en-US" dirty="0" smtClean="0"/>
              <a:t>　　　　　　 都道府県教育委員会等２．２％</a:t>
            </a:r>
            <a:endParaRPr kumimoji="1" lang="en-US" altLang="ja-JP" dirty="0" smtClean="0"/>
          </a:p>
          <a:p>
            <a:r>
              <a:rPr kumimoji="1" lang="ja-JP" altLang="en-US" dirty="0" smtClean="0"/>
              <a:t>活躍の場面の拡大</a:t>
            </a:r>
            <a:r>
              <a:rPr kumimoji="1" lang="ja-JP" altLang="en-US" dirty="0" smtClean="0">
                <a:solidFill>
                  <a:schemeClr val="bg1"/>
                </a:solidFill>
              </a:rPr>
              <a:t>でる社会へ</a:t>
            </a:r>
            <a:endParaRPr kumimoji="1" lang="ja-JP" altLang="en-US" dirty="0">
              <a:solidFill>
                <a:schemeClr val="bg1"/>
              </a:solidFill>
            </a:endParaRPr>
          </a:p>
        </p:txBody>
      </p:sp>
      <p:sp>
        <p:nvSpPr>
          <p:cNvPr id="5" name="正方形/長方形 4"/>
          <p:cNvSpPr/>
          <p:nvPr/>
        </p:nvSpPr>
        <p:spPr>
          <a:xfrm>
            <a:off x="2603157" y="5321643"/>
            <a:ext cx="7010400" cy="601362"/>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ja-JP" altLang="en-US" sz="2800" dirty="0">
                <a:solidFill>
                  <a:schemeClr val="bg1"/>
                </a:solidFill>
              </a:rPr>
              <a:t>本人の持つ</a:t>
            </a:r>
            <a:r>
              <a:rPr lang="ja-JP" altLang="en-US" sz="2800" dirty="0">
                <a:solidFill>
                  <a:srgbClr val="FF0000"/>
                </a:solidFill>
              </a:rPr>
              <a:t>能力を存分に発揮</a:t>
            </a:r>
            <a:endParaRPr kumimoji="1" lang="ja-JP" altLang="en-US" sz="2800" dirty="0"/>
          </a:p>
        </p:txBody>
      </p:sp>
      <p:sp>
        <p:nvSpPr>
          <p:cNvPr id="2" name="タイトル 1"/>
          <p:cNvSpPr>
            <a:spLocks noGrp="1"/>
          </p:cNvSpPr>
          <p:nvPr>
            <p:ph type="title"/>
          </p:nvPr>
        </p:nvSpPr>
        <p:spPr>
          <a:xfrm>
            <a:off x="838200" y="365126"/>
            <a:ext cx="10515600" cy="835134"/>
          </a:xfrm>
        </p:spPr>
        <p:txBody>
          <a:bodyPr/>
          <a:lstStyle/>
          <a:p>
            <a:r>
              <a:rPr lang="ja-JP" altLang="en-US" dirty="0" smtClean="0"/>
              <a:t>近年のろう者の就労</a:t>
            </a:r>
            <a:endParaRPr kumimoji="1" lang="ja-JP" altLang="en-US"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2353</TotalTime>
  <Words>1376</Words>
  <Application>Microsoft Macintosh PowerPoint</Application>
  <PresentationFormat>ユーザー設定</PresentationFormat>
  <Paragraphs>445</Paragraphs>
  <Slides>24</Slides>
  <Notes>1</Notes>
  <HiddenSlides>0</HiddenSlides>
  <MMClips>0</MMClips>
  <ScaleCrop>false</ScaleCrop>
  <HeadingPairs>
    <vt:vector size="4" baseType="variant">
      <vt:variant>
        <vt:lpstr>テーマ</vt:lpstr>
      </vt:variant>
      <vt:variant>
        <vt:i4>1</vt:i4>
      </vt:variant>
      <vt:variant>
        <vt:lpstr>スライド タイトル</vt:lpstr>
      </vt:variant>
      <vt:variant>
        <vt:i4>24</vt:i4>
      </vt:variant>
    </vt:vector>
  </HeadingPairs>
  <TitlesOfParts>
    <vt:vector size="25" baseType="lpstr">
      <vt:lpstr>Office テーマ</vt:lpstr>
      <vt:lpstr>ろう者と就労の変遷</vt:lpstr>
      <vt:lpstr>ろう者を取り巻く就労環境</vt:lpstr>
      <vt:lpstr>戦前のろう者と就労</vt:lpstr>
      <vt:lpstr>戦後のろう者と就労</vt:lpstr>
      <vt:lpstr>戦後のろう者と就労</vt:lpstr>
      <vt:lpstr>聾学校専攻科の役割</vt:lpstr>
      <vt:lpstr>PowerPoint プレゼンテーション</vt:lpstr>
      <vt:lpstr>PowerPoint プレゼンテーション</vt:lpstr>
      <vt:lpstr>近年のろう者の就労</vt:lpstr>
      <vt:lpstr>欠格条項とは</vt:lpstr>
      <vt:lpstr>PowerPoint プレゼンテーション</vt:lpstr>
      <vt:lpstr>昭和53年普通高校と聾学校高等部卒業生の就労先比較（人）</vt:lpstr>
      <vt:lpstr>平成26年普通高校と聾学校高等部卒業生の就労先比較（人）</vt:lpstr>
      <vt:lpstr>ろう者が抱える課題は何か</vt:lpstr>
      <vt:lpstr>昭和25年（1950）の高等部卒業生の進路</vt:lpstr>
      <vt:lpstr>昭和25年の職業間における男女の差</vt:lpstr>
      <vt:lpstr>昭和25年（1950）と平成26年（2015）の比較</vt:lpstr>
      <vt:lpstr>平成26年の職業間における男女の差</vt:lpstr>
      <vt:lpstr>PowerPoint プレゼンテーション</vt:lpstr>
      <vt:lpstr>PowerPoint プレゼンテーション</vt:lpstr>
      <vt:lpstr>聾学校卒業者の進路状況</vt:lpstr>
      <vt:lpstr>PowerPoint プレゼンテーション</vt:lpstr>
      <vt:lpstr>平成14年と平成26年の比較</vt:lpstr>
      <vt:lpstr>作成：宮町　悦信（2015年）  編集：筑波技術大学ろう者学教育コンテンツ開発取組担当</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ろう者と就労の変遷</dc:title>
  <dc:creator>宮町悦信</dc:creator>
  <cp:lastModifiedBy>門脇 翠</cp:lastModifiedBy>
  <cp:revision>62</cp:revision>
  <dcterms:created xsi:type="dcterms:W3CDTF">2015-06-08T13:06:46Z</dcterms:created>
  <dcterms:modified xsi:type="dcterms:W3CDTF">2017-05-09T05:44:59Z</dcterms:modified>
</cp:coreProperties>
</file>